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EFC5C9B-4834-442F-AA07-14A4EBE91050}">
  <a:tblStyle styleId="{2EFC5C9B-4834-442F-AA07-14A4EBE910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ae7377bb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ae7377bb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ae7377bb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ae7377bb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Could we have a machine learning model for salmon?</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Is the overlap?</a:t>
            </a:r>
            <a:endParaRPr sz="1400">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ae7377bb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ae7377bb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if we have good data, i.e. skewed data 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Outliers, whether we should remove a point or if that outlier is a good point for data we have not observed yet in the data set but is still a good piece of data for the real world distributions that we just haven’t send/collected data from yet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Overfitting; train so well on data that the model doesn’t perform well in real life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bias? Collecting bias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Personal Questions:</a:t>
            </a:r>
            <a:endParaRPr/>
          </a:p>
          <a:p>
            <a:pPr indent="0" lvl="0" marL="0" rtl="0" algn="l">
              <a:spcBef>
                <a:spcPts val="0"/>
              </a:spcBef>
              <a:spcAft>
                <a:spcPts val="0"/>
              </a:spcAft>
              <a:buNone/>
            </a:pPr>
            <a:r>
              <a:rPr lang="en"/>
              <a:t>What are some of your mental models? Work off of some of the problems you see on a day to day.</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Ex. Slowing down at a stoplight you can’t see because it tends to have a high distribution of yellow and red lights whenever you drive by.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ae7377bb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ae7377bb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ae7377bb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ae7377bb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ae7377bbe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ae7377bbe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through resources to show what value they provide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ae7377bbe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ae7377bbe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ae7377bb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ae7377bb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ae7377bb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ae7377bb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ae7377bbe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ae7377bbe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ae7377bb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ae7377bb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ae7377bbe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ae7377bbe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ae7377bbe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ae7377bbe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ae7377bbe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ae7377bb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ae7377bbe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ae7377bb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ae7377bbe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ae7377bbe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ae7377bbe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ae7377bbe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ae7377bbe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ae7377bbe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6ae7377bbe_5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ae7377bbe_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ae7377bbe_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ae7377bbe_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ae7377bb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ae7377bb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ae7377bb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ae7377bb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ae7377bb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ae7377bb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have been working 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ae7377bb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ae7377bb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processed during the data science flow of EDA, Cleaning, and Feature Engineering so that we can actually use the data</a:t>
            </a:r>
            <a:endParaRPr/>
          </a:p>
          <a:p>
            <a:pPr indent="0" lvl="0" marL="0" rtl="0" algn="l">
              <a:spcBef>
                <a:spcPts val="0"/>
              </a:spcBef>
              <a:spcAft>
                <a:spcPts val="0"/>
              </a:spcAft>
              <a:buNone/>
            </a:pPr>
            <a:r>
              <a:rPr lang="en"/>
              <a:t>Solving one problem can help collect data for the next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ae7377bb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ae7377bb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ae7377bb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ae7377bb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ae7377bb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ae7377bb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www.neuraldesigner.com/learning/tutorials/data-set#DataSetTasks" TargetMode="External"/><Relationship Id="rId4" Type="http://schemas.openxmlformats.org/officeDocument/2006/relationships/hyperlink" Target="https://www.neuraldesigner.com/blog/3_methods_to_deal_with_outliers" TargetMode="External"/><Relationship Id="rId5" Type="http://schemas.openxmlformats.org/officeDocument/2006/relationships/hyperlink" Target="https://github.com/SoftStackFactory/PythonDataScienceHandbook/blob/master/notebooks/05.04-Feature-Engineering.ipynb" TargetMode="External"/><Relationship Id="rId6" Type="http://schemas.openxmlformats.org/officeDocument/2006/relationships/hyperlink" Target="https://github.com/SoftStackFactory/PythonDataScienceHandboo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www.youtube.com/watch?v=nKW8Ndu7Mjw" TargetMode="External"/><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developers.google.com/machine-learning/problem-framing/cases" TargetMode="Externa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developers.google.com/machine-learning/problem-framing/cases" TargetMode="External"/><Relationship Id="rId4" Type="http://schemas.openxmlformats.org/officeDocument/2006/relationships/hyperlink" Target="https://github.com/SoftStackFactory/PythonDataScienceHandbook/blob/master/notebooks/05.01-What-Is-Machine-Learning.ipynb" TargetMode="External"/><Relationship Id="rId11" Type="http://schemas.openxmlformats.org/officeDocument/2006/relationships/hyperlink" Target="https://github.com/SoftStackFactory/PythonDataScienceHandbook/" TargetMode="External"/><Relationship Id="rId10" Type="http://schemas.openxmlformats.org/officeDocument/2006/relationships/hyperlink" Target="https://towardsdatascience.com/the-5-clustering-algorithms-data-scientists-need-to-know-a36d136ef68" TargetMode="External"/><Relationship Id="rId9" Type="http://schemas.openxmlformats.org/officeDocument/2006/relationships/hyperlink" Target="https://ml-cheatsheet.readthedocs.io/en/latest/logistic_regression.html" TargetMode="External"/><Relationship Id="rId5" Type="http://schemas.openxmlformats.org/officeDocument/2006/relationships/hyperlink" Target="https://towardsdatascience.com/linear-regression-using-gradient-descent-97a6c8700931" TargetMode="External"/><Relationship Id="rId6" Type="http://schemas.openxmlformats.org/officeDocument/2006/relationships/hyperlink" Target="https://medium.com/@lachlanmiller_52885/machine-learning-week-1-cost-function-gradient-descent-and-univariate-linear-regression-8f5fe69815fd" TargetMode="External"/><Relationship Id="rId7" Type="http://schemas.openxmlformats.org/officeDocument/2006/relationships/hyperlink" Target="https://ml-cheatsheet.readthedocs.io/en/latest/logistic_regression.html" TargetMode="External"/><Relationship Id="rId8" Type="http://schemas.openxmlformats.org/officeDocument/2006/relationships/hyperlink" Target="https://ml-cheatsheet.readthedocs.io/en/latest/logistic_regression.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developers.google.com/machine-learning/problem-framing" TargetMode="External"/><Relationship Id="rId4" Type="http://schemas.openxmlformats.org/officeDocument/2006/relationships/hyperlink" Target="https://developers.google.com/machine-learning/problem-framing/good" TargetMode="External"/><Relationship Id="rId9" Type="http://schemas.openxmlformats.org/officeDocument/2006/relationships/hyperlink" Target="https://developers.google.com/machine-learning/glossary" TargetMode="External"/><Relationship Id="rId5" Type="http://schemas.openxmlformats.org/officeDocument/2006/relationships/hyperlink" Target="https://developers.google.com/machine-learning/problem-framing/big-questions" TargetMode="External"/><Relationship Id="rId6" Type="http://schemas.openxmlformats.org/officeDocument/2006/relationships/hyperlink" Target="https://developers.google.com/machine-learning/testing-debugging/common/overview" TargetMode="External"/><Relationship Id="rId7" Type="http://schemas.openxmlformats.org/officeDocument/2006/relationships/hyperlink" Target="https://github.com/SoftStackFactory/PythonDataScienceHandbook/" TargetMode="External"/><Relationship Id="rId8" Type="http://schemas.openxmlformats.org/officeDocument/2006/relationships/hyperlink" Target="https://github.com/SoftStackFactory/PythonDataScienceHandboo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Models</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machine learning!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Analysis Example</a:t>
            </a:r>
            <a:endParaRPr/>
          </a:p>
        </p:txBody>
      </p:sp>
      <p:pic>
        <p:nvPicPr>
          <p:cNvPr id="165" name="Google Shape;165;p22"/>
          <p:cNvPicPr preferRelativeResize="0"/>
          <p:nvPr/>
        </p:nvPicPr>
        <p:blipFill>
          <a:blip r:embed="rId3">
            <a:alphaModFix/>
          </a:blip>
          <a:stretch>
            <a:fillRect/>
          </a:stretch>
        </p:blipFill>
        <p:spPr>
          <a:xfrm>
            <a:off x="374750" y="1097401"/>
            <a:ext cx="3831700" cy="2736924"/>
          </a:xfrm>
          <a:prstGeom prst="rect">
            <a:avLst/>
          </a:prstGeom>
          <a:noFill/>
          <a:ln>
            <a:noFill/>
          </a:ln>
        </p:spPr>
      </p:pic>
      <p:pic>
        <p:nvPicPr>
          <p:cNvPr id="166" name="Google Shape;166;p22"/>
          <p:cNvPicPr preferRelativeResize="0"/>
          <p:nvPr/>
        </p:nvPicPr>
        <p:blipFill>
          <a:blip r:embed="rId4">
            <a:alphaModFix/>
          </a:blip>
          <a:stretch>
            <a:fillRect/>
          </a:stretch>
        </p:blipFill>
        <p:spPr>
          <a:xfrm>
            <a:off x="4613215" y="1134150"/>
            <a:ext cx="4105336" cy="2736900"/>
          </a:xfrm>
          <a:prstGeom prst="rect">
            <a:avLst/>
          </a:prstGeom>
          <a:noFill/>
          <a:ln>
            <a:noFill/>
          </a:ln>
        </p:spPr>
      </p:pic>
      <p:sp>
        <p:nvSpPr>
          <p:cNvPr id="167" name="Google Shape;167;p22"/>
          <p:cNvSpPr txBox="1"/>
          <p:nvPr/>
        </p:nvSpPr>
        <p:spPr>
          <a:xfrm>
            <a:off x="3005100" y="4120425"/>
            <a:ext cx="3012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Do you notice any patterns?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3"/>
          <p:cNvSpPr txBox="1"/>
          <p:nvPr/>
        </p:nvSpPr>
        <p:spPr>
          <a:xfrm>
            <a:off x="3005100" y="4425225"/>
            <a:ext cx="3012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Do you notice any patterns?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73" name="Google Shape;173;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Analysis Example</a:t>
            </a:r>
            <a:endParaRPr/>
          </a:p>
        </p:txBody>
      </p:sp>
      <p:pic>
        <p:nvPicPr>
          <p:cNvPr id="174" name="Google Shape;174;p23"/>
          <p:cNvPicPr preferRelativeResize="0"/>
          <p:nvPr/>
        </p:nvPicPr>
        <p:blipFill>
          <a:blip r:embed="rId3">
            <a:alphaModFix/>
          </a:blip>
          <a:stretch>
            <a:fillRect/>
          </a:stretch>
        </p:blipFill>
        <p:spPr>
          <a:xfrm>
            <a:off x="1558140" y="890250"/>
            <a:ext cx="5906825" cy="3230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Of Machine learning </a:t>
            </a:r>
            <a:endParaRPr/>
          </a:p>
        </p:txBody>
      </p:sp>
      <p:sp>
        <p:nvSpPr>
          <p:cNvPr id="180" name="Google Shape;180;p2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tries to identify the patterns of the input features and tries to build a mathematical model such that it will be able to accurately predict an output with unseen observations in the future.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t>
            </a:r>
            <a:r>
              <a:rPr lang="en"/>
              <a:t>Machine Learning is the field of study that gives computers the ability to learn without being explicitly programmed.”  - Arthur Samuel (1959).</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81" name="Google Shape;181;p24"/>
          <p:cNvPicPr preferRelativeResize="0"/>
          <p:nvPr/>
        </p:nvPicPr>
        <p:blipFill rotWithShape="1">
          <a:blip r:embed="rId3">
            <a:alphaModFix/>
          </a:blip>
          <a:srcRect b="6340" l="0" r="6340" t="0"/>
          <a:stretch/>
        </p:blipFill>
        <p:spPr>
          <a:xfrm>
            <a:off x="5181600" y="2472525"/>
            <a:ext cx="3000475" cy="2082050"/>
          </a:xfrm>
          <a:prstGeom prst="rect">
            <a:avLst/>
          </a:prstGeom>
          <a:noFill/>
          <a:ln>
            <a:noFill/>
          </a:ln>
        </p:spPr>
      </p:pic>
      <p:pic>
        <p:nvPicPr>
          <p:cNvPr id="182" name="Google Shape;182;p24"/>
          <p:cNvPicPr preferRelativeResize="0"/>
          <p:nvPr/>
        </p:nvPicPr>
        <p:blipFill rotWithShape="1">
          <a:blip r:embed="rId4">
            <a:alphaModFix/>
          </a:blip>
          <a:srcRect b="10410" l="0" r="-1574" t="0"/>
          <a:stretch/>
        </p:blipFill>
        <p:spPr>
          <a:xfrm>
            <a:off x="5110300" y="156200"/>
            <a:ext cx="3036150" cy="2021100"/>
          </a:xfrm>
          <a:prstGeom prst="rect">
            <a:avLst/>
          </a:prstGeom>
          <a:noFill/>
          <a:ln>
            <a:noFill/>
          </a:ln>
        </p:spPr>
      </p:pic>
      <p:sp>
        <p:nvSpPr>
          <p:cNvPr id="183" name="Google Shape;183;p24"/>
          <p:cNvSpPr txBox="1"/>
          <p:nvPr/>
        </p:nvSpPr>
        <p:spPr>
          <a:xfrm>
            <a:off x="4219650" y="4041825"/>
            <a:ext cx="8571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Outlier?</a:t>
            </a:r>
            <a:endParaRPr>
              <a:solidFill>
                <a:schemeClr val="dk1"/>
              </a:solidFill>
              <a:latin typeface="Roboto"/>
              <a:ea typeface="Roboto"/>
              <a:cs typeface="Roboto"/>
              <a:sym typeface="Roboto"/>
            </a:endParaRPr>
          </a:p>
        </p:txBody>
      </p:sp>
      <p:cxnSp>
        <p:nvCxnSpPr>
          <p:cNvPr id="184" name="Google Shape;184;p24"/>
          <p:cNvCxnSpPr/>
          <p:nvPr/>
        </p:nvCxnSpPr>
        <p:spPr>
          <a:xfrm flipH="1" rot="10800000">
            <a:off x="4975500" y="3933975"/>
            <a:ext cx="1017000" cy="3108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190" name="Google Shape;190;p25"/>
          <p:cNvSpPr txBox="1"/>
          <p:nvPr>
            <p:ph idx="1" type="body"/>
          </p:nvPr>
        </p:nvSpPr>
        <p:spPr>
          <a:xfrm>
            <a:off x="152400" y="1919075"/>
            <a:ext cx="6518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Data cleaning is one those things that everyone does but no one really talks about.</a:t>
            </a:r>
            <a:r>
              <a:rPr lang="en" sz="1600"/>
              <a:t> Proper data cleaning can make or break your project. Professional data scientists usually spend a very large portion of their time on this step.</a:t>
            </a:r>
            <a:endParaRPr sz="1600"/>
          </a:p>
          <a:p>
            <a:pPr indent="0" lvl="0" marL="0" rtl="0" algn="l">
              <a:spcBef>
                <a:spcPts val="1600"/>
              </a:spcBef>
              <a:spcAft>
                <a:spcPts val="0"/>
              </a:spcAft>
              <a:buNone/>
            </a:pPr>
            <a:r>
              <a:rPr b="1" lang="en" sz="1600"/>
              <a:t>It’s important to note the </a:t>
            </a:r>
            <a:r>
              <a:rPr b="1" lang="en" sz="1600">
                <a:solidFill>
                  <a:schemeClr val="dk1"/>
                </a:solidFill>
              </a:rPr>
              <a:t>MORE</a:t>
            </a:r>
            <a:r>
              <a:rPr b="1" lang="en" sz="1600"/>
              <a:t> </a:t>
            </a:r>
            <a:r>
              <a:rPr b="1" lang="en" sz="1600"/>
              <a:t>amounts of good data </a:t>
            </a:r>
            <a:r>
              <a:rPr b="1" lang="en" sz="1600"/>
              <a:t>beats fancier and complex algorithms.</a:t>
            </a:r>
            <a:r>
              <a:rPr lang="en" sz="1600"/>
              <a:t>  </a:t>
            </a:r>
            <a:endParaRPr sz="1600"/>
          </a:p>
          <a:p>
            <a:pPr indent="0" lvl="0" marL="0" rtl="0" algn="l">
              <a:spcBef>
                <a:spcPts val="1600"/>
              </a:spcBef>
              <a:spcAft>
                <a:spcPts val="1600"/>
              </a:spcAft>
              <a:buNone/>
            </a:pPr>
            <a:r>
              <a:rPr lang="en" sz="1600"/>
              <a:t>In other words... if you feed a model in garbage then you will get garbage as a result. </a:t>
            </a:r>
            <a:endParaRPr sz="1600"/>
          </a:p>
        </p:txBody>
      </p:sp>
      <p:pic>
        <p:nvPicPr>
          <p:cNvPr id="191" name="Google Shape;191;p25"/>
          <p:cNvPicPr preferRelativeResize="0"/>
          <p:nvPr/>
        </p:nvPicPr>
        <p:blipFill rotWithShape="1">
          <a:blip r:embed="rId3">
            <a:alphaModFix/>
          </a:blip>
          <a:srcRect b="18916" l="0" r="0" t="0"/>
          <a:stretch/>
        </p:blipFill>
        <p:spPr>
          <a:xfrm>
            <a:off x="6928750" y="2098925"/>
            <a:ext cx="2012450" cy="2350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	</a:t>
            </a:r>
            <a:endParaRPr/>
          </a:p>
        </p:txBody>
      </p:sp>
      <p:sp>
        <p:nvSpPr>
          <p:cNvPr id="197" name="Google Shape;197;p26"/>
          <p:cNvSpPr txBox="1"/>
          <p:nvPr>
            <p:ph idx="1" type="body"/>
          </p:nvPr>
        </p:nvSpPr>
        <p:spPr>
          <a:xfrm>
            <a:off x="460950" y="1776200"/>
            <a:ext cx="8222100" cy="336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Feature engineering is about creating new input features from your existing ones.  </a:t>
            </a:r>
            <a:endParaRPr sz="1400"/>
          </a:p>
          <a:p>
            <a:pPr indent="0" lvl="0" marL="0" rtl="0" algn="l">
              <a:lnSpc>
                <a:spcPct val="100000"/>
              </a:lnSpc>
              <a:spcBef>
                <a:spcPts val="1600"/>
              </a:spcBef>
              <a:spcAft>
                <a:spcPts val="0"/>
              </a:spcAft>
              <a:buNone/>
            </a:pPr>
            <a:r>
              <a:rPr lang="en" sz="1400"/>
              <a:t>In general, you can think of data cleaning as a process of subtraction and feature engineering as a process of addition.  </a:t>
            </a:r>
            <a:endParaRPr sz="1400"/>
          </a:p>
          <a:p>
            <a:pPr indent="0" lvl="0" marL="0" rtl="0" algn="l">
              <a:lnSpc>
                <a:spcPct val="100000"/>
              </a:lnSpc>
              <a:spcBef>
                <a:spcPts val="1600"/>
              </a:spcBef>
              <a:spcAft>
                <a:spcPts val="0"/>
              </a:spcAft>
              <a:buNone/>
            </a:pPr>
            <a:r>
              <a:rPr b="1" lang="en" sz="1400"/>
              <a:t>Important note: We do not want to create new features by multiplying old features by </a:t>
            </a:r>
            <a:r>
              <a:rPr b="1" lang="en" sz="1400"/>
              <a:t>scalars. Rather we want to create new features through the use of other features being operated on with other features to bring new insight</a:t>
            </a:r>
            <a:r>
              <a:rPr b="1" lang="en" sz="1400"/>
              <a:t>.</a:t>
            </a:r>
            <a:r>
              <a:rPr lang="en" sz="1400"/>
              <a:t> </a:t>
            </a:r>
            <a:endParaRPr sz="1400"/>
          </a:p>
          <a:p>
            <a:pPr indent="0" lvl="0" marL="0" rtl="0" algn="l">
              <a:lnSpc>
                <a:spcPct val="100000"/>
              </a:lnSpc>
              <a:spcBef>
                <a:spcPts val="0"/>
              </a:spcBef>
              <a:spcAft>
                <a:spcPts val="0"/>
              </a:spcAft>
              <a:buNone/>
            </a:pPr>
            <a:r>
              <a:t/>
            </a:r>
            <a:endParaRPr sz="1400"/>
          </a:p>
          <a:p>
            <a:pPr indent="457200" lvl="0" marL="0" rtl="0" algn="l">
              <a:lnSpc>
                <a:spcPct val="150000"/>
              </a:lnSpc>
              <a:spcBef>
                <a:spcPts val="0"/>
              </a:spcBef>
              <a:spcAft>
                <a:spcPts val="0"/>
              </a:spcAft>
              <a:buNone/>
            </a:pPr>
            <a:r>
              <a:rPr lang="en" sz="1400">
                <a:solidFill>
                  <a:schemeClr val="dk1"/>
                </a:solidFill>
              </a:rPr>
              <a:t>i.e. </a:t>
            </a:r>
            <a:endParaRPr sz="1400">
              <a:solidFill>
                <a:schemeClr val="dk1"/>
              </a:solidFill>
            </a:endParaRPr>
          </a:p>
          <a:p>
            <a:pPr indent="457200" lvl="0" marL="0" rtl="0" algn="l">
              <a:lnSpc>
                <a:spcPct val="150000"/>
              </a:lnSpc>
              <a:spcBef>
                <a:spcPts val="0"/>
              </a:spcBef>
              <a:spcAft>
                <a:spcPts val="0"/>
              </a:spcAft>
              <a:buNone/>
            </a:pPr>
            <a:r>
              <a:rPr lang="en" sz="1400">
                <a:solidFill>
                  <a:schemeClr val="accent3"/>
                </a:solidFill>
              </a:rPr>
              <a:t>Bad: </a:t>
            </a:r>
            <a:r>
              <a:rPr lang="en" sz="1400" strike="sngStrike">
                <a:solidFill>
                  <a:schemeClr val="accent3"/>
                </a:solidFill>
              </a:rPr>
              <a:t>df[‘new_feature’] = df[‘feature_one’] * some_number</a:t>
            </a:r>
            <a:endParaRPr sz="1400" strike="sngStrike">
              <a:solidFill>
                <a:schemeClr val="accent3"/>
              </a:solidFill>
            </a:endParaRPr>
          </a:p>
          <a:p>
            <a:pPr indent="457200" lvl="0" marL="0" rtl="0" algn="l">
              <a:lnSpc>
                <a:spcPct val="100000"/>
              </a:lnSpc>
              <a:spcBef>
                <a:spcPts val="0"/>
              </a:spcBef>
              <a:spcAft>
                <a:spcPts val="0"/>
              </a:spcAft>
              <a:buNone/>
            </a:pPr>
            <a:r>
              <a:rPr lang="en" sz="1400">
                <a:solidFill>
                  <a:schemeClr val="dk1"/>
                </a:solidFill>
              </a:rPr>
              <a:t>Good: </a:t>
            </a:r>
            <a:r>
              <a:rPr lang="en" sz="1400">
                <a:solidFill>
                  <a:schemeClr val="dk1"/>
                </a:solidFill>
              </a:rPr>
              <a:t>df[‘new_feature’] = df[‘feature_one’] * df[‘feature_two’]  </a:t>
            </a:r>
            <a:endParaRPr sz="1400">
              <a:solidFill>
                <a:schemeClr val="dk1"/>
              </a:solidFill>
            </a:endParaRPr>
          </a:p>
          <a:p>
            <a:pPr indent="0" lvl="0" marL="0" rtl="0" algn="l">
              <a:lnSpc>
                <a:spcPct val="100000"/>
              </a:lnSpc>
              <a:spcBef>
                <a:spcPts val="1600"/>
              </a:spcBef>
              <a:spcAft>
                <a:spcPts val="0"/>
              </a:spcAft>
              <a:buNone/>
            </a:pPr>
            <a:r>
              <a:rPr lang="en" sz="1400"/>
              <a:t>Feature engineering has limitless possibilities and is a skill that will naturally improve over time.</a:t>
            </a:r>
            <a:endParaRPr sz="1400">
              <a:solidFill>
                <a:schemeClr val="dk1"/>
              </a:solidFill>
            </a:endParaRPr>
          </a:p>
          <a:p>
            <a:pPr indent="0" lvl="0" marL="0" rtl="0" algn="l">
              <a:lnSpc>
                <a:spcPct val="100000"/>
              </a:lnSpc>
              <a:spcBef>
                <a:spcPts val="1600"/>
              </a:spcBef>
              <a:spcAft>
                <a:spcPts val="0"/>
              </a:spcAft>
              <a:buNone/>
            </a:pPr>
            <a:br>
              <a:rPr lang="en" sz="1400"/>
            </a:b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Science Resources:</a:t>
            </a:r>
            <a:endParaRPr/>
          </a:p>
        </p:txBody>
      </p:sp>
      <p:sp>
        <p:nvSpPr>
          <p:cNvPr id="203" name="Google Shape;203;p27"/>
          <p:cNvSpPr txBox="1"/>
          <p:nvPr/>
        </p:nvSpPr>
        <p:spPr>
          <a:xfrm>
            <a:off x="3849500" y="1347000"/>
            <a:ext cx="4542000" cy="27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rPr>
              <a:t>Individual Resources:</a:t>
            </a:r>
            <a:endParaRPr b="1" sz="1600">
              <a:solidFill>
                <a:schemeClr val="lt2"/>
              </a:solidFill>
            </a:endParaRPr>
          </a:p>
          <a:p>
            <a:pPr indent="-330200" lvl="0" marL="457200" rtl="0" algn="l">
              <a:spcBef>
                <a:spcPts val="0"/>
              </a:spcBef>
              <a:spcAft>
                <a:spcPts val="0"/>
              </a:spcAft>
              <a:buClr>
                <a:schemeClr val="dk1"/>
              </a:buClr>
              <a:buSzPts val="1600"/>
              <a:buChar char="-"/>
            </a:pPr>
            <a:r>
              <a:rPr lang="en" sz="1600" u="sng">
                <a:solidFill>
                  <a:schemeClr val="dk1"/>
                </a:solidFill>
                <a:latin typeface="Roboto"/>
                <a:ea typeface="Roboto"/>
                <a:cs typeface="Roboto"/>
                <a:sym typeface="Roboto"/>
                <a:hlinkClick r:id="rId3"/>
              </a:rPr>
              <a:t>EDA and Data Cleaning</a:t>
            </a:r>
            <a:endParaRPr sz="1600">
              <a:solidFill>
                <a:schemeClr val="dk1"/>
              </a:solidFill>
            </a:endParaRPr>
          </a:p>
          <a:p>
            <a:pPr indent="-330200" lvl="0" marL="457200" rtl="0" algn="l">
              <a:spcBef>
                <a:spcPts val="0"/>
              </a:spcBef>
              <a:spcAft>
                <a:spcPts val="0"/>
              </a:spcAft>
              <a:buClr>
                <a:schemeClr val="dk1"/>
              </a:buClr>
              <a:buSzPts val="1600"/>
              <a:buChar char="-"/>
            </a:pPr>
            <a:r>
              <a:rPr lang="en" sz="1600" u="sng">
                <a:solidFill>
                  <a:schemeClr val="dk1"/>
                </a:solidFill>
                <a:latin typeface="Roboto"/>
                <a:ea typeface="Roboto"/>
                <a:cs typeface="Roboto"/>
                <a:sym typeface="Roboto"/>
                <a:hlinkClick r:id="rId4"/>
              </a:rPr>
              <a:t>3 Ways Of Dealing With Outliers</a:t>
            </a:r>
            <a:endParaRPr sz="1600">
              <a:solidFill>
                <a:schemeClr val="dk1"/>
              </a:solidFill>
            </a:endParaRPr>
          </a:p>
          <a:p>
            <a:pPr indent="-330200" lvl="0" marL="457200" rtl="0" algn="l">
              <a:spcBef>
                <a:spcPts val="0"/>
              </a:spcBef>
              <a:spcAft>
                <a:spcPts val="0"/>
              </a:spcAft>
              <a:buClr>
                <a:schemeClr val="dk1"/>
              </a:buClr>
              <a:buSzPts val="1600"/>
              <a:buChar char="-"/>
            </a:pPr>
            <a:r>
              <a:rPr lang="en" sz="1600" u="sng">
                <a:solidFill>
                  <a:schemeClr val="dk1"/>
                </a:solidFill>
                <a:hlinkClick r:id="rId5"/>
              </a:rPr>
              <a:t>Tips On Feature Engineering </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t/>
            </a:r>
            <a:endParaRPr b="1" sz="1600">
              <a:solidFill>
                <a:schemeClr val="lt2"/>
              </a:solidFill>
              <a:latin typeface="Roboto"/>
              <a:ea typeface="Roboto"/>
              <a:cs typeface="Roboto"/>
              <a:sym typeface="Roboto"/>
            </a:endParaRPr>
          </a:p>
          <a:p>
            <a:pPr indent="0" lvl="0" marL="0" rtl="0" algn="l">
              <a:spcBef>
                <a:spcPts val="0"/>
              </a:spcBef>
              <a:spcAft>
                <a:spcPts val="0"/>
              </a:spcAft>
              <a:buNone/>
            </a:pPr>
            <a:r>
              <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b="1" lang="en" sz="1600">
                <a:solidFill>
                  <a:schemeClr val="lt2"/>
                </a:solidFill>
                <a:latin typeface="Roboto"/>
                <a:ea typeface="Roboto"/>
                <a:cs typeface="Roboto"/>
                <a:sym typeface="Roboto"/>
              </a:rPr>
              <a:t>Online Resources: </a:t>
            </a:r>
            <a:endParaRPr b="1" sz="1600">
              <a:solidFill>
                <a:schemeClr val="lt2"/>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u="sng">
                <a:solidFill>
                  <a:schemeClr val="dk1"/>
                </a:solidFill>
                <a:latin typeface="Roboto"/>
                <a:ea typeface="Roboto"/>
                <a:cs typeface="Roboto"/>
                <a:sym typeface="Roboto"/>
                <a:hlinkClick r:id="rId6"/>
              </a:rPr>
              <a:t>Data Science Handbook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Machine Learning?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Definition Of Machine Learning</a:t>
            </a:r>
            <a:endParaRPr/>
          </a:p>
        </p:txBody>
      </p:sp>
      <p:sp>
        <p:nvSpPr>
          <p:cNvPr id="214" name="Google Shape;214;p29"/>
          <p:cNvSpPr txBox="1"/>
          <p:nvPr>
            <p:ph idx="1" type="body"/>
          </p:nvPr>
        </p:nvSpPr>
        <p:spPr>
          <a:xfrm>
            <a:off x="471900" y="1919075"/>
            <a:ext cx="8222100" cy="27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a:t>
            </a:r>
            <a:r>
              <a:rPr lang="en"/>
              <a:t>Machine Learning is the field of study that gives computers the ability to learn without being explicitly programmed.</a:t>
            </a:r>
            <a:r>
              <a:rPr lang="en">
                <a:solidFill>
                  <a:schemeClr val="accent3"/>
                </a:solidFill>
              </a:rPr>
              <a:t>” - Arthur Samuel (1959)</a:t>
            </a:r>
            <a:endParaRPr>
              <a:solidFill>
                <a:schemeClr val="accent3"/>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solidFill>
                  <a:schemeClr val="accent3"/>
                </a:solidFill>
              </a:rPr>
              <a:t>Well-posed Learning Problem:  </a:t>
            </a:r>
            <a:endParaRPr>
              <a:solidFill>
                <a:schemeClr val="accent3"/>
              </a:solidFill>
            </a:endParaRPr>
          </a:p>
          <a:p>
            <a:pPr indent="0" lvl="0" marL="0" rtl="0" algn="l">
              <a:spcBef>
                <a:spcPts val="0"/>
              </a:spcBef>
              <a:spcAft>
                <a:spcPts val="0"/>
              </a:spcAft>
              <a:buNone/>
            </a:pPr>
            <a:r>
              <a:rPr lang="en">
                <a:solidFill>
                  <a:schemeClr val="accent3"/>
                </a:solidFill>
              </a:rPr>
              <a:t>“</a:t>
            </a:r>
            <a:r>
              <a:rPr lang="en"/>
              <a:t>A computer program is said to learn from experience </a:t>
            </a:r>
            <a:r>
              <a:rPr b="1" lang="en">
                <a:solidFill>
                  <a:schemeClr val="dk1"/>
                </a:solidFill>
              </a:rPr>
              <a:t>E</a:t>
            </a:r>
            <a:r>
              <a:rPr lang="en"/>
              <a:t> with respect to some task </a:t>
            </a:r>
            <a:r>
              <a:rPr b="1" lang="en">
                <a:solidFill>
                  <a:schemeClr val="dk1"/>
                </a:solidFill>
              </a:rPr>
              <a:t>T</a:t>
            </a:r>
            <a:r>
              <a:rPr lang="en"/>
              <a:t> and some performance measure </a:t>
            </a:r>
            <a:r>
              <a:rPr b="1" lang="en">
                <a:solidFill>
                  <a:schemeClr val="dk1"/>
                </a:solidFill>
              </a:rPr>
              <a:t>P</a:t>
            </a:r>
            <a:r>
              <a:rPr lang="en"/>
              <a:t>, if its performance on </a:t>
            </a:r>
            <a:r>
              <a:rPr b="1" lang="en">
                <a:solidFill>
                  <a:schemeClr val="dk1"/>
                </a:solidFill>
              </a:rPr>
              <a:t>T</a:t>
            </a:r>
            <a:r>
              <a:rPr lang="en"/>
              <a:t>, as measured by </a:t>
            </a:r>
            <a:r>
              <a:rPr b="1" lang="en">
                <a:solidFill>
                  <a:schemeClr val="dk1"/>
                </a:solidFill>
              </a:rPr>
              <a:t>P</a:t>
            </a:r>
            <a:r>
              <a:rPr lang="en"/>
              <a:t>, improves with experience </a:t>
            </a:r>
            <a:r>
              <a:rPr b="1" lang="en">
                <a:solidFill>
                  <a:schemeClr val="dk1"/>
                </a:solidFill>
              </a:rPr>
              <a:t>E</a:t>
            </a:r>
            <a:r>
              <a:rPr lang="en"/>
              <a:t>.</a:t>
            </a:r>
            <a:r>
              <a:rPr lang="en">
                <a:solidFill>
                  <a:schemeClr val="accent3"/>
                </a:solidFill>
              </a:rPr>
              <a:t>” - Tom Mitchell (1998) </a:t>
            </a:r>
            <a:endParaRPr>
              <a:solidFill>
                <a:schemeClr val="accent3"/>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Steps Of Machine Learning</a:t>
            </a:r>
            <a:endParaRPr/>
          </a:p>
        </p:txBody>
      </p:sp>
      <p:sp>
        <p:nvSpPr>
          <p:cNvPr id="220" name="Google Shape;220;p3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a:t>Gathering data </a:t>
            </a:r>
            <a:endParaRPr/>
          </a:p>
          <a:p>
            <a:pPr indent="-304800" lvl="0" marL="457200" rtl="0" algn="l">
              <a:lnSpc>
                <a:spcPct val="200000"/>
              </a:lnSpc>
              <a:spcBef>
                <a:spcPts val="0"/>
              </a:spcBef>
              <a:spcAft>
                <a:spcPts val="0"/>
              </a:spcAft>
              <a:buSzPts val="1200"/>
              <a:buChar char="●"/>
            </a:pPr>
            <a:r>
              <a:rPr lang="en"/>
              <a:t>Preparing that data</a:t>
            </a:r>
            <a:endParaRPr/>
          </a:p>
          <a:p>
            <a:pPr indent="-304800" lvl="0" marL="457200" rtl="0" algn="l">
              <a:lnSpc>
                <a:spcPct val="200000"/>
              </a:lnSpc>
              <a:spcBef>
                <a:spcPts val="0"/>
              </a:spcBef>
              <a:spcAft>
                <a:spcPts val="0"/>
              </a:spcAft>
              <a:buSzPts val="1200"/>
              <a:buChar char="●"/>
            </a:pPr>
            <a:r>
              <a:rPr lang="en"/>
              <a:t>Choosing a model</a:t>
            </a:r>
            <a:endParaRPr/>
          </a:p>
          <a:p>
            <a:pPr indent="-304800" lvl="0" marL="457200" rtl="0" algn="l">
              <a:lnSpc>
                <a:spcPct val="200000"/>
              </a:lnSpc>
              <a:spcBef>
                <a:spcPts val="0"/>
              </a:spcBef>
              <a:spcAft>
                <a:spcPts val="0"/>
              </a:spcAft>
              <a:buSzPts val="1200"/>
              <a:buChar char="●"/>
            </a:pPr>
            <a:r>
              <a:rPr lang="en"/>
              <a:t>Training</a:t>
            </a:r>
            <a:endParaRPr/>
          </a:p>
          <a:p>
            <a:pPr indent="-304800" lvl="0" marL="457200" rtl="0" algn="l">
              <a:lnSpc>
                <a:spcPct val="200000"/>
              </a:lnSpc>
              <a:spcBef>
                <a:spcPts val="0"/>
              </a:spcBef>
              <a:spcAft>
                <a:spcPts val="0"/>
              </a:spcAft>
              <a:buSzPts val="1200"/>
              <a:buChar char="●"/>
            </a:pPr>
            <a:r>
              <a:rPr lang="en"/>
              <a:t>Evaluation</a:t>
            </a:r>
            <a:endParaRPr/>
          </a:p>
          <a:p>
            <a:pPr indent="-304800" lvl="0" marL="457200" rtl="0" algn="l">
              <a:lnSpc>
                <a:spcPct val="200000"/>
              </a:lnSpc>
              <a:spcBef>
                <a:spcPts val="0"/>
              </a:spcBef>
              <a:spcAft>
                <a:spcPts val="0"/>
              </a:spcAft>
              <a:buSzPts val="1200"/>
              <a:buChar char="●"/>
            </a:pPr>
            <a:r>
              <a:rPr lang="en"/>
              <a:t>Hyperparameter tuning</a:t>
            </a:r>
            <a:endParaRPr/>
          </a:p>
          <a:p>
            <a:pPr indent="-304800" lvl="0" marL="457200" rtl="0" algn="l">
              <a:lnSpc>
                <a:spcPct val="200000"/>
              </a:lnSpc>
              <a:spcBef>
                <a:spcPts val="0"/>
              </a:spcBef>
              <a:spcAft>
                <a:spcPts val="0"/>
              </a:spcAft>
              <a:buSzPts val="1200"/>
              <a:buChar char="●"/>
            </a:pPr>
            <a:r>
              <a:rPr lang="en"/>
              <a:t>Prediction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How can we tell if a drink is beer or wine? Machine learning, of course! In this episode of Cloud AI Adventures, Yufeng walks through the 7 steps involved in applied machine learning. &#10;&#10;The 7 Steps of Machine Learning article: https://goo.gl/XEo6i2&#10;&#10;Watch more episodes of AI Adventures here: https://goo.gl/UC5usG&#10;&#10;TensorFlow Playground: http://playground.tensorflow.org&#10;Machine Learning Workflow: https://goo.gl/SwLnSz&#10;Hands-on intro level lab Baseline: Data, ML, AI → http://bit.ly/2KoBF6Y&#10;Qwiklabs: https://goo.gle/2RH89Kh&#10;&#10;Want more machine learning? Subscribe to the channel: https://goo.gl/S0AS51" id="221" name="Google Shape;221;p30" title="The 7 Steps of Machine Learning (AI Adventures)">
            <a:hlinkClick r:id="rId3"/>
          </p:cNvPr>
          <p:cNvPicPr preferRelativeResize="0"/>
          <p:nvPr/>
        </p:nvPicPr>
        <p:blipFill>
          <a:blip r:embed="rId4">
            <a:alphaModFix/>
          </a:blip>
          <a:stretch>
            <a:fillRect/>
          </a:stretch>
        </p:blipFill>
        <p:spPr>
          <a:xfrm>
            <a:off x="4108278" y="857250"/>
            <a:ext cx="4572000" cy="34290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 Of Machine Learning Problems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Table Of Contents</a:t>
            </a:r>
            <a:endParaRPr sz="2400"/>
          </a:p>
        </p:txBody>
      </p:sp>
      <p:sp>
        <p:nvSpPr>
          <p:cNvPr id="74" name="Google Shape;74;p14"/>
          <p:cNvSpPr txBox="1"/>
          <p:nvPr/>
        </p:nvSpPr>
        <p:spPr>
          <a:xfrm>
            <a:off x="162825" y="836275"/>
            <a:ext cx="8858700" cy="41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oboto"/>
                <a:ea typeface="Roboto"/>
                <a:cs typeface="Roboto"/>
                <a:sym typeface="Roboto"/>
              </a:rPr>
              <a:t>High Level Overview:</a:t>
            </a:r>
            <a:endParaRPr b="1" sz="1600">
              <a:solidFill>
                <a:schemeClr val="lt2"/>
              </a:solidFill>
              <a:latin typeface="Roboto"/>
              <a:ea typeface="Roboto"/>
              <a:cs typeface="Roboto"/>
              <a:sym typeface="Roboto"/>
            </a:endParaRPr>
          </a:p>
          <a:p>
            <a:pPr indent="0" lvl="0" marL="0" rtl="0" algn="l">
              <a:lnSpc>
                <a:spcPct val="150000"/>
              </a:lnSpc>
              <a:spcBef>
                <a:spcPts val="0"/>
              </a:spcBef>
              <a:spcAft>
                <a:spcPts val="0"/>
              </a:spcAft>
              <a:buNone/>
            </a:pPr>
            <a:r>
              <a:t/>
            </a:r>
            <a:endParaRPr b="1" sz="1600">
              <a:solidFill>
                <a:schemeClr val="lt2"/>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Intersection between data science and machine learning </a:t>
            </a:r>
            <a:endParaRPr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Machine learning overview</a:t>
            </a:r>
            <a:endParaRPr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T</a:t>
            </a:r>
            <a:r>
              <a:rPr lang="en" sz="1600">
                <a:solidFill>
                  <a:schemeClr val="dk1"/>
                </a:solidFill>
                <a:latin typeface="Roboto"/>
                <a:ea typeface="Roboto"/>
                <a:cs typeface="Roboto"/>
                <a:sym typeface="Roboto"/>
              </a:rPr>
              <a:t>ypes of machine learning problems</a:t>
            </a:r>
            <a:endParaRPr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Understand how a model learns</a:t>
            </a:r>
            <a:endParaRPr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Development process of building a machine learning model</a:t>
            </a:r>
            <a:endParaRPr sz="1600">
              <a:solidFill>
                <a:schemeClr val="dk1"/>
              </a:solidFill>
              <a:latin typeface="Roboto"/>
              <a:ea typeface="Roboto"/>
              <a:cs typeface="Roboto"/>
              <a:sym typeface="Roboto"/>
            </a:endParaRPr>
          </a:p>
          <a:p>
            <a:pPr indent="0" lvl="0" marL="0" rtl="0" algn="l">
              <a:lnSpc>
                <a:spcPct val="200000"/>
              </a:lnSpc>
              <a:spcBef>
                <a:spcPts val="0"/>
              </a:spcBef>
              <a:spcAft>
                <a:spcPts val="0"/>
              </a:spcAft>
              <a:buNone/>
            </a:pPr>
            <a:r>
              <a:t/>
            </a:r>
            <a:endParaRPr sz="160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Common Machine Learning Problems</a:t>
            </a:r>
            <a:endParaRPr/>
          </a:p>
        </p:txBody>
      </p:sp>
      <p:sp>
        <p:nvSpPr>
          <p:cNvPr id="232" name="Google Shape;232;p32"/>
          <p:cNvSpPr txBox="1"/>
          <p:nvPr>
            <p:ph idx="4294967295" type="body"/>
          </p:nvPr>
        </p:nvSpPr>
        <p:spPr>
          <a:xfrm>
            <a:off x="460950" y="834600"/>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chemeClr val="dk1"/>
                </a:solidFill>
                <a:hlinkClick r:id="rId3"/>
              </a:rPr>
              <a:t>Read this article which explains the different types of machine learning problems </a:t>
            </a:r>
            <a:endParaRPr sz="1700">
              <a:solidFill>
                <a:schemeClr val="dk1"/>
              </a:solidFill>
            </a:endParaRPr>
          </a:p>
          <a:p>
            <a:pPr indent="0" lvl="0" marL="0" rtl="0" algn="l">
              <a:spcBef>
                <a:spcPts val="1600"/>
              </a:spcBef>
              <a:spcAft>
                <a:spcPts val="1600"/>
              </a:spcAft>
              <a:buNone/>
            </a:pPr>
            <a:r>
              <a:rPr b="1" lang="en">
                <a:solidFill>
                  <a:schemeClr val="dk1"/>
                </a:solidFill>
              </a:rPr>
              <a:t>Overview:</a:t>
            </a:r>
            <a:endParaRPr b="1">
              <a:solidFill>
                <a:schemeClr val="dk1"/>
              </a:solidFill>
            </a:endParaRPr>
          </a:p>
        </p:txBody>
      </p:sp>
      <p:pic>
        <p:nvPicPr>
          <p:cNvPr id="233" name="Google Shape;233;p32"/>
          <p:cNvPicPr preferRelativeResize="0"/>
          <p:nvPr/>
        </p:nvPicPr>
        <p:blipFill rotWithShape="1">
          <a:blip r:embed="rId4">
            <a:alphaModFix/>
          </a:blip>
          <a:srcRect b="14185" l="0" r="596" t="0"/>
          <a:stretch/>
        </p:blipFill>
        <p:spPr>
          <a:xfrm>
            <a:off x="1845175" y="1842875"/>
            <a:ext cx="5149675" cy="2710200"/>
          </a:xfrm>
          <a:prstGeom prst="rect">
            <a:avLst/>
          </a:prstGeom>
          <a:noFill/>
          <a:ln>
            <a:noFill/>
          </a:ln>
        </p:spPr>
      </p:pic>
      <p:sp>
        <p:nvSpPr>
          <p:cNvPr id="234" name="Google Shape;234;p32"/>
          <p:cNvSpPr txBox="1"/>
          <p:nvPr/>
        </p:nvSpPr>
        <p:spPr>
          <a:xfrm>
            <a:off x="2959050" y="4553075"/>
            <a:ext cx="13557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Labels known</a:t>
            </a:r>
            <a:endParaRPr>
              <a:solidFill>
                <a:schemeClr val="dk1"/>
              </a:solidFill>
              <a:latin typeface="Roboto"/>
              <a:ea typeface="Roboto"/>
              <a:cs typeface="Roboto"/>
              <a:sym typeface="Roboto"/>
            </a:endParaRPr>
          </a:p>
        </p:txBody>
      </p:sp>
      <p:sp>
        <p:nvSpPr>
          <p:cNvPr id="235" name="Google Shape;235;p32"/>
          <p:cNvSpPr txBox="1"/>
          <p:nvPr/>
        </p:nvSpPr>
        <p:spPr>
          <a:xfrm>
            <a:off x="5015196" y="4561811"/>
            <a:ext cx="16911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Labels not known</a:t>
            </a:r>
            <a:endParaRPr>
              <a:solidFill>
                <a:schemeClr val="dk1"/>
              </a:solidFill>
              <a:latin typeface="Roboto"/>
              <a:ea typeface="Roboto"/>
              <a:cs typeface="Roboto"/>
              <a:sym typeface="Roboto"/>
            </a:endParaRPr>
          </a:p>
        </p:txBody>
      </p:sp>
      <p:cxnSp>
        <p:nvCxnSpPr>
          <p:cNvPr id="236" name="Google Shape;236;p32"/>
          <p:cNvCxnSpPr/>
          <p:nvPr/>
        </p:nvCxnSpPr>
        <p:spPr>
          <a:xfrm>
            <a:off x="4649020" y="1665450"/>
            <a:ext cx="7800" cy="33774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242" name="Google Shape;242;p3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Each observation must be labeled with a "correct answer."</a:t>
            </a:r>
            <a:endParaRPr/>
          </a:p>
          <a:p>
            <a:pPr indent="-342900" lvl="0" marL="457200" rtl="0" algn="l">
              <a:spcBef>
                <a:spcPts val="0"/>
              </a:spcBef>
              <a:spcAft>
                <a:spcPts val="0"/>
              </a:spcAft>
              <a:buSzPts val="1800"/>
              <a:buChar char="●"/>
            </a:pPr>
            <a:r>
              <a:rPr lang="en"/>
              <a:t>Only then can you build a predictive model because as the model “learns” the data, its predictions are being tested against those labels, aka  "supervising" it.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248" name="Google Shape;248;p34"/>
          <p:cNvSpPr txBox="1"/>
          <p:nvPr>
            <p:ph idx="4294967295" type="body"/>
          </p:nvPr>
        </p:nvSpPr>
        <p:spPr>
          <a:xfrm>
            <a:off x="460950" y="834600"/>
            <a:ext cx="8222100" cy="23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6"/>
                </a:solidFill>
              </a:rPr>
              <a:t>Discrete Supervised Learning:</a:t>
            </a:r>
            <a:endParaRPr b="1" sz="1700">
              <a:solidFill>
                <a:schemeClr val="accent6"/>
              </a:solidFill>
            </a:endParaRPr>
          </a:p>
          <a:p>
            <a:pPr indent="0" lvl="0" marL="0" rtl="0" algn="l">
              <a:spcBef>
                <a:spcPts val="1600"/>
              </a:spcBef>
              <a:spcAft>
                <a:spcPts val="0"/>
              </a:spcAft>
              <a:buNone/>
            </a:pPr>
            <a:r>
              <a:rPr lang="en" sz="1700">
                <a:solidFill>
                  <a:schemeClr val="dk1"/>
                </a:solidFill>
              </a:rPr>
              <a:t>Classification is the task for modeling categorical (a.k.a. "class") target variables.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Binary classification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Multi-class classification</a:t>
            </a:r>
            <a:endParaRPr sz="1700">
              <a:solidFill>
                <a:schemeClr val="dk1"/>
              </a:solidFill>
            </a:endParaRPr>
          </a:p>
          <a:p>
            <a:pPr indent="0" lvl="0" marL="0" rtl="0" algn="l">
              <a:spcBef>
                <a:spcPts val="1600"/>
              </a:spcBef>
              <a:spcAft>
                <a:spcPts val="0"/>
              </a:spcAft>
              <a:buNone/>
            </a:pPr>
            <a:r>
              <a:rPr lang="en" sz="1700">
                <a:solidFill>
                  <a:schemeClr val="dk1"/>
                </a:solidFill>
              </a:rPr>
              <a:t>Example: Predict spam emails</a:t>
            </a:r>
            <a:endParaRPr sz="1700">
              <a:solidFill>
                <a:schemeClr val="dk1"/>
              </a:solidFill>
            </a:endParaRPr>
          </a:p>
          <a:p>
            <a:pPr indent="0" lvl="0" marL="0" rtl="0" algn="l">
              <a:spcBef>
                <a:spcPts val="1600"/>
              </a:spcBef>
              <a:spcAft>
                <a:spcPts val="0"/>
              </a:spcAft>
              <a:buNone/>
            </a:pPr>
            <a:r>
              <a:t/>
            </a:r>
            <a:endParaRPr sz="1700">
              <a:solidFill>
                <a:schemeClr val="accent6"/>
              </a:solidFill>
            </a:endParaRPr>
          </a:p>
          <a:p>
            <a:pPr indent="0" lvl="0" marL="0" rtl="0" algn="l">
              <a:spcBef>
                <a:spcPts val="1600"/>
              </a:spcBef>
              <a:spcAft>
                <a:spcPts val="1600"/>
              </a:spcAft>
              <a:buNone/>
            </a:pPr>
            <a:r>
              <a:t/>
            </a:r>
            <a:endParaRPr b="1">
              <a:solidFill>
                <a:schemeClr val="dk1"/>
              </a:solidFill>
            </a:endParaRPr>
          </a:p>
        </p:txBody>
      </p:sp>
      <p:pic>
        <p:nvPicPr>
          <p:cNvPr id="249" name="Google Shape;249;p34"/>
          <p:cNvPicPr preferRelativeResize="0"/>
          <p:nvPr/>
        </p:nvPicPr>
        <p:blipFill>
          <a:blip r:embed="rId3">
            <a:alphaModFix/>
          </a:blip>
          <a:stretch>
            <a:fillRect/>
          </a:stretch>
        </p:blipFill>
        <p:spPr>
          <a:xfrm>
            <a:off x="172000" y="2866025"/>
            <a:ext cx="2575400" cy="1677850"/>
          </a:xfrm>
          <a:prstGeom prst="rect">
            <a:avLst/>
          </a:prstGeom>
          <a:noFill/>
          <a:ln>
            <a:noFill/>
          </a:ln>
        </p:spPr>
      </p:pic>
      <p:pic>
        <p:nvPicPr>
          <p:cNvPr id="250" name="Google Shape;250;p34"/>
          <p:cNvPicPr preferRelativeResize="0"/>
          <p:nvPr/>
        </p:nvPicPr>
        <p:blipFill>
          <a:blip r:embed="rId4">
            <a:alphaModFix/>
          </a:blip>
          <a:stretch>
            <a:fillRect/>
          </a:stretch>
        </p:blipFill>
        <p:spPr>
          <a:xfrm>
            <a:off x="6026986" y="3919125"/>
            <a:ext cx="1565500" cy="1093350"/>
          </a:xfrm>
          <a:prstGeom prst="rect">
            <a:avLst/>
          </a:prstGeom>
          <a:noFill/>
          <a:ln>
            <a:noFill/>
          </a:ln>
        </p:spPr>
      </p:pic>
      <p:pic>
        <p:nvPicPr>
          <p:cNvPr id="251" name="Google Shape;251;p34"/>
          <p:cNvPicPr preferRelativeResize="0"/>
          <p:nvPr/>
        </p:nvPicPr>
        <p:blipFill rotWithShape="1">
          <a:blip r:embed="rId5">
            <a:alphaModFix/>
          </a:blip>
          <a:srcRect b="3107" l="2425" r="3544" t="13364"/>
          <a:stretch/>
        </p:blipFill>
        <p:spPr>
          <a:xfrm>
            <a:off x="4891475" y="2177300"/>
            <a:ext cx="3791575" cy="1487575"/>
          </a:xfrm>
          <a:prstGeom prst="rect">
            <a:avLst/>
          </a:prstGeom>
          <a:noFill/>
          <a:ln>
            <a:noFill/>
          </a:ln>
        </p:spPr>
      </p:pic>
      <p:graphicFrame>
        <p:nvGraphicFramePr>
          <p:cNvPr id="252" name="Google Shape;252;p34"/>
          <p:cNvGraphicFramePr/>
          <p:nvPr/>
        </p:nvGraphicFramePr>
        <p:xfrm>
          <a:off x="2875450" y="3127454"/>
          <a:ext cx="3000000" cy="3000000"/>
        </p:xfrm>
        <a:graphic>
          <a:graphicData uri="http://schemas.openxmlformats.org/drawingml/2006/table">
            <a:tbl>
              <a:tblPr>
                <a:noFill/>
                <a:tableStyleId>{2EFC5C9B-4834-442F-AA07-14A4EBE91050}</a:tableStyleId>
              </a:tblPr>
              <a:tblGrid>
                <a:gridCol w="478875"/>
              </a:tblGrid>
              <a:tr h="327900">
                <a:tc>
                  <a:txBody>
                    <a:bodyPr/>
                    <a:lstStyle/>
                    <a:p>
                      <a:pPr indent="0" lvl="0" marL="0" rtl="0" algn="l">
                        <a:spcBef>
                          <a:spcPts val="0"/>
                        </a:spcBef>
                        <a:spcAft>
                          <a:spcPts val="0"/>
                        </a:spcAft>
                        <a:buNone/>
                      </a:pPr>
                      <a:r>
                        <a:rPr b="1" lang="en" sz="700"/>
                        <a:t>Label</a:t>
                      </a:r>
                      <a:endParaRPr b="1" sz="7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11600">
                <a:tc>
                  <a:txBody>
                    <a:bodyPr/>
                    <a:lstStyle/>
                    <a:p>
                      <a:pPr indent="0" lvl="0" marL="0" rtl="0" algn="l">
                        <a:spcBef>
                          <a:spcPts val="0"/>
                        </a:spcBef>
                        <a:spcAft>
                          <a:spcPts val="0"/>
                        </a:spcAft>
                        <a:buNone/>
                      </a:pPr>
                      <a:r>
                        <a:rPr lang="en" sz="700"/>
                        <a:t>Type 1</a:t>
                      </a:r>
                      <a:endParaRPr sz="7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11600">
                <a:tc>
                  <a:txBody>
                    <a:bodyPr/>
                    <a:lstStyle/>
                    <a:p>
                      <a:pPr indent="0" lvl="0" marL="0" rtl="0" algn="l">
                        <a:spcBef>
                          <a:spcPts val="0"/>
                        </a:spcBef>
                        <a:spcAft>
                          <a:spcPts val="0"/>
                        </a:spcAft>
                        <a:buNone/>
                      </a:pPr>
                      <a:r>
                        <a:rPr lang="en" sz="700"/>
                        <a:t>Type 1</a:t>
                      </a:r>
                      <a:endParaRPr sz="7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11600">
                <a:tc>
                  <a:txBody>
                    <a:bodyPr/>
                    <a:lstStyle/>
                    <a:p>
                      <a:pPr indent="0" lvl="0" marL="0" rtl="0" algn="l">
                        <a:spcBef>
                          <a:spcPts val="0"/>
                        </a:spcBef>
                        <a:spcAft>
                          <a:spcPts val="0"/>
                        </a:spcAft>
                        <a:buNone/>
                      </a:pPr>
                      <a:r>
                        <a:rPr lang="en" sz="700"/>
                        <a:t>Type 2</a:t>
                      </a:r>
                      <a:endParaRPr sz="7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253" name="Google Shape;253;p34"/>
          <p:cNvGraphicFramePr/>
          <p:nvPr/>
        </p:nvGraphicFramePr>
        <p:xfrm>
          <a:off x="576596" y="4620075"/>
          <a:ext cx="3000000" cy="3000000"/>
        </p:xfrm>
        <a:graphic>
          <a:graphicData uri="http://schemas.openxmlformats.org/drawingml/2006/table">
            <a:tbl>
              <a:tblPr>
                <a:noFill/>
                <a:tableStyleId>{2EFC5C9B-4834-442F-AA07-14A4EBE91050}</a:tableStyleId>
              </a:tblPr>
              <a:tblGrid>
                <a:gridCol w="708250"/>
                <a:gridCol w="708250"/>
                <a:gridCol w="708250"/>
              </a:tblGrid>
              <a:tr h="396200">
                <a:tc>
                  <a:txBody>
                    <a:bodyPr/>
                    <a:lstStyle/>
                    <a:p>
                      <a:pPr indent="0" lvl="0" marL="0" rtl="0" algn="l">
                        <a:spcBef>
                          <a:spcPts val="0"/>
                        </a:spcBef>
                        <a:spcAft>
                          <a:spcPts val="0"/>
                        </a:spcAft>
                        <a:buNone/>
                      </a:pPr>
                      <a:r>
                        <a:rPr lang="en" sz="1000"/>
                        <a:t>Yellow</a:t>
                      </a:r>
                      <a:endParaRPr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t>Circle</a:t>
                      </a:r>
                      <a:endParaRPr sz="11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t>5</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54" name="Google Shape;254;p34"/>
          <p:cNvGraphicFramePr/>
          <p:nvPr/>
        </p:nvGraphicFramePr>
        <p:xfrm>
          <a:off x="2855487" y="4620075"/>
          <a:ext cx="3000000" cy="3000000"/>
        </p:xfrm>
        <a:graphic>
          <a:graphicData uri="http://schemas.openxmlformats.org/drawingml/2006/table">
            <a:tbl>
              <a:tblPr>
                <a:noFill/>
                <a:tableStyleId>{2EFC5C9B-4834-442F-AA07-14A4EBE91050}</a:tableStyleId>
              </a:tblPr>
              <a:tblGrid>
                <a:gridCol w="478875"/>
              </a:tblGrid>
              <a:tr h="330825">
                <a:tc>
                  <a:txBody>
                    <a:bodyPr/>
                    <a:lstStyle/>
                    <a:p>
                      <a:pPr indent="0" lvl="0" marL="0" rtl="0" algn="ctr">
                        <a:spcBef>
                          <a:spcPts val="0"/>
                        </a:spcBef>
                        <a:spcAft>
                          <a:spcPts val="0"/>
                        </a:spcAft>
                        <a:buNone/>
                      </a:pPr>
                      <a:r>
                        <a:rPr lang="en">
                          <a:solidFill>
                            <a:schemeClr val="dk1"/>
                          </a:solidFill>
                        </a:rPr>
                        <a:t>?</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55" name="Google Shape;255;p34"/>
          <p:cNvSpPr txBox="1"/>
          <p:nvPr/>
        </p:nvSpPr>
        <p:spPr>
          <a:xfrm>
            <a:off x="5370525" y="1831600"/>
            <a:ext cx="9246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Roboto"/>
                <a:ea typeface="Roboto"/>
                <a:cs typeface="Roboto"/>
                <a:sym typeface="Roboto"/>
              </a:rPr>
              <a:t>Type 1</a:t>
            </a:r>
            <a:endParaRPr b="1">
              <a:solidFill>
                <a:schemeClr val="lt2"/>
              </a:solidFill>
              <a:latin typeface="Roboto"/>
              <a:ea typeface="Roboto"/>
              <a:cs typeface="Roboto"/>
              <a:sym typeface="Roboto"/>
            </a:endParaRPr>
          </a:p>
        </p:txBody>
      </p:sp>
      <p:sp>
        <p:nvSpPr>
          <p:cNvPr id="256" name="Google Shape;256;p34"/>
          <p:cNvSpPr txBox="1"/>
          <p:nvPr/>
        </p:nvSpPr>
        <p:spPr>
          <a:xfrm>
            <a:off x="7430625" y="1795150"/>
            <a:ext cx="7806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Roboto"/>
                <a:ea typeface="Roboto"/>
                <a:cs typeface="Roboto"/>
                <a:sym typeface="Roboto"/>
              </a:rPr>
              <a:t>Type 2</a:t>
            </a:r>
            <a:endParaRPr b="1">
              <a:solidFill>
                <a:schemeClr val="lt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a:t>
            </a:r>
            <a:endParaRPr/>
          </a:p>
        </p:txBody>
      </p:sp>
      <p:pic>
        <p:nvPicPr>
          <p:cNvPr id="262" name="Google Shape;262;p35"/>
          <p:cNvPicPr preferRelativeResize="0"/>
          <p:nvPr/>
        </p:nvPicPr>
        <p:blipFill>
          <a:blip r:embed="rId3">
            <a:alphaModFix/>
          </a:blip>
          <a:stretch>
            <a:fillRect/>
          </a:stretch>
        </p:blipFill>
        <p:spPr>
          <a:xfrm>
            <a:off x="591069" y="2407475"/>
            <a:ext cx="3753681" cy="2580650"/>
          </a:xfrm>
          <a:prstGeom prst="rect">
            <a:avLst/>
          </a:prstGeom>
          <a:noFill/>
          <a:ln>
            <a:noFill/>
          </a:ln>
        </p:spPr>
      </p:pic>
      <p:sp>
        <p:nvSpPr>
          <p:cNvPr id="263" name="Google Shape;263;p35"/>
          <p:cNvSpPr txBox="1"/>
          <p:nvPr>
            <p:ph idx="4294967295" type="body"/>
          </p:nvPr>
        </p:nvSpPr>
        <p:spPr>
          <a:xfrm>
            <a:off x="460950" y="910800"/>
            <a:ext cx="8222100" cy="14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6"/>
                </a:solidFill>
              </a:rPr>
              <a:t>Continuous </a:t>
            </a:r>
            <a:r>
              <a:rPr b="1" lang="en" sz="1700">
                <a:solidFill>
                  <a:schemeClr val="accent6"/>
                </a:solidFill>
              </a:rPr>
              <a:t>Supervised Learning</a:t>
            </a:r>
            <a:endParaRPr b="1" sz="1700">
              <a:solidFill>
                <a:schemeClr val="accent6"/>
              </a:solidFill>
            </a:endParaRPr>
          </a:p>
          <a:p>
            <a:pPr indent="0" lvl="0" marL="0" rtl="0" algn="l">
              <a:spcBef>
                <a:spcPts val="1600"/>
              </a:spcBef>
              <a:spcAft>
                <a:spcPts val="0"/>
              </a:spcAft>
              <a:buNone/>
            </a:pPr>
            <a:r>
              <a:rPr lang="en" sz="1700">
                <a:solidFill>
                  <a:schemeClr val="dk1"/>
                </a:solidFill>
              </a:rPr>
              <a:t>Regression is the task for modeling continuous target variables.</a:t>
            </a:r>
            <a:endParaRPr sz="1700">
              <a:solidFill>
                <a:schemeClr val="dk1"/>
              </a:solidFill>
            </a:endParaRPr>
          </a:p>
          <a:p>
            <a:pPr indent="0" lvl="0" marL="0" rtl="0" algn="l">
              <a:spcBef>
                <a:spcPts val="1600"/>
              </a:spcBef>
              <a:spcAft>
                <a:spcPts val="0"/>
              </a:spcAft>
              <a:buNone/>
            </a:pPr>
            <a:r>
              <a:rPr lang="en" sz="1700"/>
              <a:t>Example: Predicting house prices</a:t>
            </a:r>
            <a:endParaRPr sz="1700"/>
          </a:p>
          <a:p>
            <a:pPr indent="0" lvl="0" marL="0" rtl="0" algn="l">
              <a:spcBef>
                <a:spcPts val="1600"/>
              </a:spcBef>
              <a:spcAft>
                <a:spcPts val="0"/>
              </a:spcAft>
              <a:buNone/>
            </a:pPr>
            <a:r>
              <a:t/>
            </a:r>
            <a:endParaRPr b="1" sz="1700">
              <a:solidFill>
                <a:schemeClr val="dk1"/>
              </a:solidFill>
            </a:endParaRPr>
          </a:p>
          <a:p>
            <a:pPr indent="0" lvl="0" marL="0" rtl="0" algn="l">
              <a:spcBef>
                <a:spcPts val="1600"/>
              </a:spcBef>
              <a:spcAft>
                <a:spcPts val="0"/>
              </a:spcAft>
              <a:buNone/>
            </a:pPr>
            <a:r>
              <a:t/>
            </a:r>
            <a:endParaRPr sz="1700">
              <a:solidFill>
                <a:schemeClr val="dk1"/>
              </a:solidFill>
            </a:endParaRPr>
          </a:p>
          <a:p>
            <a:pPr indent="0" lvl="0" marL="0" rtl="0" algn="l">
              <a:spcBef>
                <a:spcPts val="1600"/>
              </a:spcBef>
              <a:spcAft>
                <a:spcPts val="0"/>
              </a:spcAft>
              <a:buNone/>
            </a:pPr>
            <a:r>
              <a:t/>
            </a:r>
            <a:endParaRPr b="1" sz="1700">
              <a:solidFill>
                <a:schemeClr val="dk1"/>
              </a:solidFill>
            </a:endParaRPr>
          </a:p>
          <a:p>
            <a:pPr indent="0" lvl="0" marL="0" rtl="0" algn="l">
              <a:spcBef>
                <a:spcPts val="1600"/>
              </a:spcBef>
              <a:spcAft>
                <a:spcPts val="0"/>
              </a:spcAft>
              <a:buNone/>
            </a:pPr>
            <a:r>
              <a:t/>
            </a:r>
            <a:endParaRPr b="1" sz="1700">
              <a:solidFill>
                <a:schemeClr val="dk1"/>
              </a:solidFill>
            </a:endParaRPr>
          </a:p>
          <a:p>
            <a:pPr indent="0" lvl="0" marL="0" rtl="0" algn="l">
              <a:spcBef>
                <a:spcPts val="1600"/>
              </a:spcBef>
              <a:spcAft>
                <a:spcPts val="1600"/>
              </a:spcAft>
              <a:buNone/>
            </a:pPr>
            <a:r>
              <a:t/>
            </a:r>
            <a:endParaRPr b="1">
              <a:solidFill>
                <a:schemeClr val="dk1"/>
              </a:solidFill>
            </a:endParaRPr>
          </a:p>
        </p:txBody>
      </p:sp>
      <p:graphicFrame>
        <p:nvGraphicFramePr>
          <p:cNvPr id="264" name="Google Shape;264;p35"/>
          <p:cNvGraphicFramePr/>
          <p:nvPr/>
        </p:nvGraphicFramePr>
        <p:xfrm>
          <a:off x="7702000" y="2407463"/>
          <a:ext cx="3000000" cy="3000000"/>
        </p:xfrm>
        <a:graphic>
          <a:graphicData uri="http://schemas.openxmlformats.org/drawingml/2006/table">
            <a:tbl>
              <a:tblPr>
                <a:noFill/>
                <a:tableStyleId>{2EFC5C9B-4834-442F-AA07-14A4EBE91050}</a:tableStyleId>
              </a:tblPr>
              <a:tblGrid>
                <a:gridCol w="928875"/>
              </a:tblGrid>
              <a:tr h="426300">
                <a:tc>
                  <a:txBody>
                    <a:bodyPr/>
                    <a:lstStyle/>
                    <a:p>
                      <a:pPr indent="0" lvl="0" marL="0" rtl="0" algn="l">
                        <a:spcBef>
                          <a:spcPts val="0"/>
                        </a:spcBef>
                        <a:spcAft>
                          <a:spcPts val="0"/>
                        </a:spcAft>
                        <a:buNone/>
                      </a:pPr>
                      <a:r>
                        <a:rPr lang="en"/>
                        <a:t>Label</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8075">
                <a:tc>
                  <a:txBody>
                    <a:bodyPr/>
                    <a:lstStyle/>
                    <a:p>
                      <a:pPr indent="0" lvl="0" marL="0" rtl="0" algn="l">
                        <a:spcBef>
                          <a:spcPts val="0"/>
                        </a:spcBef>
                        <a:spcAft>
                          <a:spcPts val="0"/>
                        </a:spcAft>
                        <a:buNone/>
                      </a:pPr>
                      <a:r>
                        <a:rPr lang="en"/>
                        <a:t>1.5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8075">
                <a:tc>
                  <a:txBody>
                    <a:bodyPr/>
                    <a:lstStyle/>
                    <a:p>
                      <a:pPr indent="0" lvl="0" marL="0" rtl="0" algn="l">
                        <a:spcBef>
                          <a:spcPts val="0"/>
                        </a:spcBef>
                        <a:spcAft>
                          <a:spcPts val="0"/>
                        </a:spcAft>
                        <a:buNone/>
                      </a:pPr>
                      <a:r>
                        <a:rPr lang="en"/>
                        <a:t>4.6</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8075">
                <a:tc>
                  <a:txBody>
                    <a:bodyPr/>
                    <a:lstStyle/>
                    <a:p>
                      <a:pPr indent="0" lvl="0" marL="0" rtl="0" algn="l">
                        <a:spcBef>
                          <a:spcPts val="0"/>
                        </a:spcBef>
                        <a:spcAft>
                          <a:spcPts val="0"/>
                        </a:spcAft>
                        <a:buNone/>
                      </a:pPr>
                      <a:r>
                        <a:rPr lang="en"/>
                        <a:t>7.5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265" name="Google Shape;265;p35"/>
          <p:cNvGraphicFramePr/>
          <p:nvPr/>
        </p:nvGraphicFramePr>
        <p:xfrm>
          <a:off x="5224125" y="2407475"/>
          <a:ext cx="3000000" cy="3000000"/>
        </p:xfrm>
        <a:graphic>
          <a:graphicData uri="http://schemas.openxmlformats.org/drawingml/2006/table">
            <a:tbl>
              <a:tblPr>
                <a:noFill/>
                <a:tableStyleId>{2EFC5C9B-4834-442F-AA07-14A4EBE91050}</a:tableStyleId>
              </a:tblPr>
              <a:tblGrid>
                <a:gridCol w="1177675"/>
                <a:gridCol w="1177675"/>
              </a:tblGrid>
              <a:tr h="400875">
                <a:tc>
                  <a:txBody>
                    <a:bodyPr/>
                    <a:lstStyle/>
                    <a:p>
                      <a:pPr indent="0" lvl="0" marL="0" rtl="0" algn="l">
                        <a:spcBef>
                          <a:spcPts val="0"/>
                        </a:spcBef>
                        <a:spcAft>
                          <a:spcPts val="0"/>
                        </a:spcAft>
                        <a:buNone/>
                      </a:pPr>
                      <a:r>
                        <a:rPr lang="en"/>
                        <a:t>feature 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feature 2</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00875">
                <a:tc>
                  <a:txBody>
                    <a:bodyPr/>
                    <a:lstStyle/>
                    <a:p>
                      <a:pPr indent="0" lvl="0" marL="0" rtl="0" algn="l">
                        <a:spcBef>
                          <a:spcPts val="0"/>
                        </a:spcBef>
                        <a:spcAft>
                          <a:spcPts val="0"/>
                        </a:spcAft>
                        <a:buNone/>
                      </a:pPr>
                      <a:r>
                        <a:rPr lang="en"/>
                        <a:t>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00875">
                <a:tc>
                  <a:txBody>
                    <a:bodyPr/>
                    <a:lstStyle/>
                    <a:p>
                      <a:pPr indent="0" lvl="0" marL="0" rtl="0" algn="l">
                        <a:spcBef>
                          <a:spcPts val="0"/>
                        </a:spcBef>
                        <a:spcAft>
                          <a:spcPts val="0"/>
                        </a:spcAft>
                        <a:buNone/>
                      </a:pPr>
                      <a:r>
                        <a:rPr lang="en"/>
                        <a:t>3</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00875">
                <a:tc>
                  <a:txBody>
                    <a:bodyPr/>
                    <a:lstStyle/>
                    <a:p>
                      <a:pPr indent="0" lvl="0" marL="0" rtl="0" algn="l">
                        <a:spcBef>
                          <a:spcPts val="0"/>
                        </a:spcBef>
                        <a:spcAft>
                          <a:spcPts val="0"/>
                        </a:spcAft>
                        <a:buNone/>
                      </a:pPr>
                      <a:r>
                        <a:rPr lang="en"/>
                        <a:t>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266" name="Google Shape;266;p35"/>
          <p:cNvGraphicFramePr/>
          <p:nvPr/>
        </p:nvGraphicFramePr>
        <p:xfrm>
          <a:off x="7696397" y="4169413"/>
          <a:ext cx="3000000" cy="3000000"/>
        </p:xfrm>
        <a:graphic>
          <a:graphicData uri="http://schemas.openxmlformats.org/drawingml/2006/table">
            <a:tbl>
              <a:tblPr>
                <a:noFill/>
                <a:tableStyleId>{2EFC5C9B-4834-442F-AA07-14A4EBE91050}</a:tableStyleId>
              </a:tblPr>
              <a:tblGrid>
                <a:gridCol w="940100"/>
              </a:tblGrid>
              <a:tr h="426300">
                <a:tc>
                  <a:txBody>
                    <a:bodyPr/>
                    <a:lstStyle/>
                    <a:p>
                      <a:pPr indent="0" lvl="0" marL="0" rtl="0" algn="l">
                        <a:spcBef>
                          <a:spcPts val="0"/>
                        </a:spcBef>
                        <a:spcAft>
                          <a:spcPts val="0"/>
                        </a:spcAft>
                        <a:buNone/>
                      </a:pPr>
                      <a:r>
                        <a:rPr lang="en" sz="1300">
                          <a:solidFill>
                            <a:schemeClr val="dk1"/>
                          </a:solidFill>
                        </a:rPr>
                        <a:t>Prediction</a:t>
                      </a:r>
                      <a:endParaRPr sz="1300">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8075">
                <a:tc>
                  <a:txBody>
                    <a:bodyPr/>
                    <a:lstStyle/>
                    <a:p>
                      <a:pPr indent="0" lvl="0" marL="0" rtl="0" algn="ctr">
                        <a:spcBef>
                          <a:spcPts val="0"/>
                        </a:spcBef>
                        <a:spcAft>
                          <a:spcPts val="0"/>
                        </a:spcAft>
                        <a:buNone/>
                      </a:pPr>
                      <a:r>
                        <a:rPr lang="en">
                          <a:solidFill>
                            <a:schemeClr val="dk1"/>
                          </a:solidFill>
                        </a:rPr>
                        <a:t>?</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67" name="Google Shape;267;p35"/>
          <p:cNvGraphicFramePr/>
          <p:nvPr/>
        </p:nvGraphicFramePr>
        <p:xfrm>
          <a:off x="5226912" y="4177905"/>
          <a:ext cx="3000000" cy="3000000"/>
        </p:xfrm>
        <a:graphic>
          <a:graphicData uri="http://schemas.openxmlformats.org/drawingml/2006/table">
            <a:tbl>
              <a:tblPr>
                <a:noFill/>
                <a:tableStyleId>{2EFC5C9B-4834-442F-AA07-14A4EBE91050}</a:tableStyleId>
              </a:tblPr>
              <a:tblGrid>
                <a:gridCol w="1177675"/>
                <a:gridCol w="1177675"/>
              </a:tblGrid>
              <a:tr h="400875">
                <a:tc>
                  <a:txBody>
                    <a:bodyPr/>
                    <a:lstStyle/>
                    <a:p>
                      <a:pPr indent="0" lvl="0" marL="0" rtl="0" algn="l">
                        <a:spcBef>
                          <a:spcPts val="0"/>
                        </a:spcBef>
                        <a:spcAft>
                          <a:spcPts val="0"/>
                        </a:spcAft>
                        <a:buNone/>
                      </a:pPr>
                      <a:r>
                        <a:rPr lang="en">
                          <a:solidFill>
                            <a:schemeClr val="dk1"/>
                          </a:solidFill>
                        </a:rPr>
                        <a:t>feature 1</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feature 2</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0875">
                <a:tc>
                  <a:txBody>
                    <a:bodyPr/>
                    <a:lstStyle/>
                    <a:p>
                      <a:pPr indent="0" lvl="0" marL="0" rtl="0" algn="l">
                        <a:spcBef>
                          <a:spcPts val="0"/>
                        </a:spcBef>
                        <a:spcAft>
                          <a:spcPts val="0"/>
                        </a:spcAft>
                        <a:buNone/>
                      </a:pPr>
                      <a:r>
                        <a:rPr lang="en">
                          <a:solidFill>
                            <a:schemeClr val="dk1"/>
                          </a:solidFill>
                        </a:rPr>
                        <a:t>7</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6</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sp>
        <p:nvSpPr>
          <p:cNvPr id="273" name="Google Shape;273;p3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unsupervised learning, the goal is to identify meaningful patterns in the data. To accomplish this, the machine must learn from an unlabeled data set. In other words, the model has no hints how to categorize each piece of data and must infer its own rules for doing so.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Clustering</a:t>
            </a:r>
            <a:endParaRPr/>
          </a:p>
        </p:txBody>
      </p:sp>
      <p:sp>
        <p:nvSpPr>
          <p:cNvPr id="279" name="Google Shape;279;p37"/>
          <p:cNvSpPr txBox="1"/>
          <p:nvPr>
            <p:ph idx="4294967295" type="body"/>
          </p:nvPr>
        </p:nvSpPr>
        <p:spPr>
          <a:xfrm>
            <a:off x="460950" y="1054125"/>
            <a:ext cx="5497800" cy="39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6"/>
                </a:solidFill>
              </a:rPr>
              <a:t>Discrete Uns</a:t>
            </a:r>
            <a:r>
              <a:rPr b="1" lang="en" sz="1700">
                <a:solidFill>
                  <a:schemeClr val="accent6"/>
                </a:solidFill>
              </a:rPr>
              <a:t>upervised Learning</a:t>
            </a:r>
            <a:endParaRPr b="1" sz="1700">
              <a:solidFill>
                <a:schemeClr val="accent6"/>
              </a:solidFill>
            </a:endParaRPr>
          </a:p>
          <a:p>
            <a:pPr indent="0" lvl="0" marL="0" rtl="0" algn="l">
              <a:spcBef>
                <a:spcPts val="1600"/>
              </a:spcBef>
              <a:spcAft>
                <a:spcPts val="0"/>
              </a:spcAft>
              <a:buNone/>
            </a:pPr>
            <a:r>
              <a:rPr lang="en" sz="1700">
                <a:solidFill>
                  <a:schemeClr val="dk1"/>
                </a:solidFill>
              </a:rPr>
              <a:t>Clustering is a task that involves the grouping of data points. </a:t>
            </a:r>
            <a:endParaRPr sz="1700">
              <a:solidFill>
                <a:schemeClr val="dk1"/>
              </a:solidFill>
            </a:endParaRPr>
          </a:p>
          <a:p>
            <a:pPr indent="0" lvl="0" marL="0" rtl="0" algn="l">
              <a:spcBef>
                <a:spcPts val="1600"/>
              </a:spcBef>
              <a:spcAft>
                <a:spcPts val="0"/>
              </a:spcAft>
              <a:buNone/>
            </a:pPr>
            <a:r>
              <a:rPr lang="en" sz="1700">
                <a:solidFill>
                  <a:schemeClr val="dk1"/>
                </a:solidFill>
              </a:rPr>
              <a:t>In theory, data points that are in the same group should have similar properties and/or features, while data points in different groups should have highly dissimilar properties and/or features. </a:t>
            </a:r>
            <a:endParaRPr sz="1700">
              <a:solidFill>
                <a:schemeClr val="dk1"/>
              </a:solidFill>
            </a:endParaRPr>
          </a:p>
          <a:p>
            <a:pPr indent="0" lvl="0" marL="0" rtl="0" algn="l">
              <a:spcBef>
                <a:spcPts val="1600"/>
              </a:spcBef>
              <a:spcAft>
                <a:spcPts val="0"/>
              </a:spcAft>
              <a:buNone/>
            </a:pPr>
            <a:r>
              <a:rPr lang="en" sz="1700"/>
              <a:t>Example:</a:t>
            </a:r>
            <a:endParaRPr sz="1700"/>
          </a:p>
          <a:p>
            <a:pPr indent="0" lvl="0" marL="0" rtl="0" algn="l">
              <a:spcBef>
                <a:spcPts val="0"/>
              </a:spcBef>
              <a:spcAft>
                <a:spcPts val="1600"/>
              </a:spcAft>
              <a:buNone/>
            </a:pPr>
            <a:r>
              <a:rPr lang="en" sz="1700"/>
              <a:t>Classification among different species of plants and animals</a:t>
            </a:r>
            <a:endParaRPr sz="1700"/>
          </a:p>
        </p:txBody>
      </p:sp>
      <p:pic>
        <p:nvPicPr>
          <p:cNvPr id="280" name="Google Shape;280;p37"/>
          <p:cNvPicPr preferRelativeResize="0"/>
          <p:nvPr/>
        </p:nvPicPr>
        <p:blipFill>
          <a:blip r:embed="rId3">
            <a:alphaModFix/>
          </a:blip>
          <a:stretch>
            <a:fillRect/>
          </a:stretch>
        </p:blipFill>
        <p:spPr>
          <a:xfrm>
            <a:off x="6449590" y="747712"/>
            <a:ext cx="2373473" cy="1695375"/>
          </a:xfrm>
          <a:prstGeom prst="rect">
            <a:avLst/>
          </a:prstGeom>
          <a:noFill/>
          <a:ln>
            <a:noFill/>
          </a:ln>
        </p:spPr>
      </p:pic>
      <p:sp>
        <p:nvSpPr>
          <p:cNvPr id="281" name="Google Shape;281;p37"/>
          <p:cNvSpPr txBox="1"/>
          <p:nvPr/>
        </p:nvSpPr>
        <p:spPr>
          <a:xfrm>
            <a:off x="6178900" y="583825"/>
            <a:ext cx="28308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2"/>
              </a:solidFill>
              <a:latin typeface="Roboto"/>
              <a:ea typeface="Roboto"/>
              <a:cs typeface="Roboto"/>
              <a:sym typeface="Roboto"/>
            </a:endParaRPr>
          </a:p>
        </p:txBody>
      </p:sp>
      <p:sp>
        <p:nvSpPr>
          <p:cNvPr id="282" name="Google Shape;282;p37"/>
          <p:cNvSpPr txBox="1"/>
          <p:nvPr/>
        </p:nvSpPr>
        <p:spPr>
          <a:xfrm>
            <a:off x="6286600" y="3023275"/>
            <a:ext cx="7479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83" name="Google Shape;283;p37"/>
          <p:cNvSpPr txBox="1"/>
          <p:nvPr/>
        </p:nvSpPr>
        <p:spPr>
          <a:xfrm>
            <a:off x="6220925" y="2495550"/>
            <a:ext cx="2830800" cy="4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accent3"/>
                </a:solidFill>
                <a:latin typeface="Roboto"/>
                <a:ea typeface="Roboto"/>
                <a:cs typeface="Roboto"/>
                <a:sym typeface="Roboto"/>
              </a:rPr>
              <a:t>Don’t know label of each observation,</a:t>
            </a:r>
            <a:endParaRPr b="1" sz="1200">
              <a:solidFill>
                <a:schemeClr val="accent3"/>
              </a:solidFill>
              <a:latin typeface="Roboto"/>
              <a:ea typeface="Roboto"/>
              <a:cs typeface="Roboto"/>
              <a:sym typeface="Roboto"/>
            </a:endParaRPr>
          </a:p>
          <a:p>
            <a:pPr indent="0" lvl="0" marL="0" rtl="0" algn="ctr">
              <a:spcBef>
                <a:spcPts val="0"/>
              </a:spcBef>
              <a:spcAft>
                <a:spcPts val="0"/>
              </a:spcAft>
              <a:buNone/>
            </a:pPr>
            <a:r>
              <a:rPr b="1" lang="en" sz="1200">
                <a:solidFill>
                  <a:schemeClr val="accent3"/>
                </a:solidFill>
                <a:latin typeface="Roboto"/>
                <a:ea typeface="Roboto"/>
                <a:cs typeface="Roboto"/>
                <a:sym typeface="Roboto"/>
              </a:rPr>
              <a:t>m</a:t>
            </a:r>
            <a:r>
              <a:rPr b="1" lang="en" sz="1200">
                <a:solidFill>
                  <a:schemeClr val="accent3"/>
                </a:solidFill>
                <a:latin typeface="Roboto"/>
                <a:ea typeface="Roboto"/>
                <a:cs typeface="Roboto"/>
                <a:sym typeface="Roboto"/>
              </a:rPr>
              <a:t>ust learn from an unlabeled data set</a:t>
            </a:r>
            <a:endParaRPr b="1" sz="1200">
              <a:solidFill>
                <a:schemeClr val="accent3"/>
              </a:solidFill>
              <a:latin typeface="Roboto"/>
              <a:ea typeface="Roboto"/>
              <a:cs typeface="Roboto"/>
              <a:sym typeface="Roboto"/>
            </a:endParaRPr>
          </a:p>
          <a:p>
            <a:pPr indent="0" lvl="0" marL="0" rtl="0" algn="ctr">
              <a:spcBef>
                <a:spcPts val="0"/>
              </a:spcBef>
              <a:spcAft>
                <a:spcPts val="0"/>
              </a:spcAft>
              <a:buNone/>
            </a:pPr>
            <a:r>
              <a:t/>
            </a:r>
            <a:endParaRPr b="1" sz="1200">
              <a:solidFill>
                <a:schemeClr val="accent3"/>
              </a:solidFill>
              <a:latin typeface="Roboto"/>
              <a:ea typeface="Roboto"/>
              <a:cs typeface="Roboto"/>
              <a:sym typeface="Roboto"/>
            </a:endParaRPr>
          </a:p>
        </p:txBody>
      </p:sp>
      <p:pic>
        <p:nvPicPr>
          <p:cNvPr id="284" name="Google Shape;284;p37"/>
          <p:cNvPicPr preferRelativeResize="0"/>
          <p:nvPr/>
        </p:nvPicPr>
        <p:blipFill rotWithShape="1">
          <a:blip r:embed="rId4">
            <a:alphaModFix/>
          </a:blip>
          <a:srcRect b="0" l="0" r="0" t="3128"/>
          <a:stretch/>
        </p:blipFill>
        <p:spPr>
          <a:xfrm>
            <a:off x="6535775" y="3030750"/>
            <a:ext cx="2117042" cy="2050800"/>
          </a:xfrm>
          <a:prstGeom prst="rect">
            <a:avLst/>
          </a:prstGeom>
          <a:noFill/>
          <a:ln>
            <a:noFill/>
          </a:ln>
        </p:spPr>
      </p:pic>
      <p:cxnSp>
        <p:nvCxnSpPr>
          <p:cNvPr id="285" name="Google Shape;285;p37"/>
          <p:cNvCxnSpPr/>
          <p:nvPr/>
        </p:nvCxnSpPr>
        <p:spPr>
          <a:xfrm flipH="1" rot="10800000">
            <a:off x="8270025" y="874650"/>
            <a:ext cx="470700" cy="8400"/>
          </a:xfrm>
          <a:prstGeom prst="straightConnector1">
            <a:avLst/>
          </a:prstGeom>
          <a:noFill/>
          <a:ln cap="flat" cmpd="sng" w="9525">
            <a:solidFill>
              <a:schemeClr val="accent3"/>
            </a:solidFill>
            <a:prstDash val="solid"/>
            <a:round/>
            <a:headEnd len="med" w="med" type="none"/>
            <a:tailEnd len="med" w="med" type="none"/>
          </a:ln>
        </p:spPr>
      </p:cxnSp>
      <p:cxnSp>
        <p:nvCxnSpPr>
          <p:cNvPr id="286" name="Google Shape;286;p37"/>
          <p:cNvCxnSpPr/>
          <p:nvPr/>
        </p:nvCxnSpPr>
        <p:spPr>
          <a:xfrm flipH="1" rot="10800000">
            <a:off x="8270025" y="950850"/>
            <a:ext cx="470700" cy="8400"/>
          </a:xfrm>
          <a:prstGeom prst="straightConnector1">
            <a:avLst/>
          </a:prstGeom>
          <a:noFill/>
          <a:ln cap="flat" cmpd="sng" w="9525">
            <a:solidFill>
              <a:schemeClr val="accent3"/>
            </a:solidFill>
            <a:prstDash val="solid"/>
            <a:round/>
            <a:headEnd len="med" w="med" type="none"/>
            <a:tailEnd len="med" w="med" type="none"/>
          </a:ln>
        </p:spPr>
      </p:cxnSp>
      <p:cxnSp>
        <p:nvCxnSpPr>
          <p:cNvPr id="287" name="Google Shape;287;p37"/>
          <p:cNvCxnSpPr/>
          <p:nvPr/>
        </p:nvCxnSpPr>
        <p:spPr>
          <a:xfrm flipH="1" rot="10800000">
            <a:off x="8270025" y="1027050"/>
            <a:ext cx="470700" cy="84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Dimension Reduction</a:t>
            </a:r>
            <a:endParaRPr/>
          </a:p>
        </p:txBody>
      </p:sp>
      <p:sp>
        <p:nvSpPr>
          <p:cNvPr id="293" name="Google Shape;293;p38"/>
          <p:cNvSpPr txBox="1"/>
          <p:nvPr>
            <p:ph idx="4294967295" type="body"/>
          </p:nvPr>
        </p:nvSpPr>
        <p:spPr>
          <a:xfrm>
            <a:off x="460950" y="1054125"/>
            <a:ext cx="8222100" cy="39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6"/>
                </a:solidFill>
              </a:rPr>
              <a:t>Continuous </a:t>
            </a:r>
            <a:r>
              <a:rPr b="1" lang="en" sz="1700">
                <a:solidFill>
                  <a:schemeClr val="accent6"/>
                </a:solidFill>
              </a:rPr>
              <a:t>Unsupervised Learning</a:t>
            </a:r>
            <a:endParaRPr b="1" sz="1700">
              <a:solidFill>
                <a:schemeClr val="accent6"/>
              </a:solidFill>
            </a:endParaRPr>
          </a:p>
          <a:p>
            <a:pPr indent="0" lvl="0" marL="0" rtl="0" algn="l">
              <a:spcBef>
                <a:spcPts val="1600"/>
              </a:spcBef>
              <a:spcAft>
                <a:spcPts val="0"/>
              </a:spcAft>
              <a:buNone/>
            </a:pPr>
            <a:r>
              <a:rPr lang="en" sz="1700">
                <a:solidFill>
                  <a:schemeClr val="dk1"/>
                </a:solidFill>
              </a:rPr>
              <a:t>Dimension Reduction is the task where labels or other information are inferred from the structure of the dataset itself. </a:t>
            </a:r>
            <a:endParaRPr sz="1700">
              <a:solidFill>
                <a:schemeClr val="dk1"/>
              </a:solidFill>
            </a:endParaRPr>
          </a:p>
          <a:p>
            <a:pPr indent="0" lvl="0" marL="0" rtl="0" algn="l">
              <a:spcBef>
                <a:spcPts val="1600"/>
              </a:spcBef>
              <a:spcAft>
                <a:spcPts val="0"/>
              </a:spcAft>
              <a:buNone/>
            </a:pPr>
            <a:r>
              <a:rPr lang="en" sz="1700">
                <a:solidFill>
                  <a:schemeClr val="dk1"/>
                </a:solidFill>
              </a:rPr>
              <a:t>Dimensionality reduction pulls out some low-dimensional representation of data that in some way preserves relevant qualities of the full dataset. It converts higher dimensions of data to less dimensions.</a:t>
            </a:r>
            <a:endParaRPr sz="1700">
              <a:solidFill>
                <a:schemeClr val="dk1"/>
              </a:solidFill>
            </a:endParaRPr>
          </a:p>
          <a:p>
            <a:pPr indent="0" lvl="0" marL="0" rtl="0" algn="l">
              <a:spcBef>
                <a:spcPts val="1600"/>
              </a:spcBef>
              <a:spcAft>
                <a:spcPts val="0"/>
              </a:spcAft>
              <a:buNone/>
            </a:pPr>
            <a:r>
              <a:rPr lang="en" sz="1700"/>
              <a:t>Example: Facial recognition</a:t>
            </a:r>
            <a:endParaRPr sz="1700"/>
          </a:p>
          <a:p>
            <a:pPr indent="457200" lvl="0" marL="457200" rtl="0" algn="l">
              <a:spcBef>
                <a:spcPts val="1000"/>
              </a:spcBef>
              <a:spcAft>
                <a:spcPts val="0"/>
              </a:spcAft>
              <a:buNone/>
            </a:pPr>
            <a:r>
              <a:rPr lang="en" sz="1200"/>
              <a:t>Features of high dimension: 32 pixels * 32 pixels that can </a:t>
            </a:r>
            <a:endParaRPr sz="1200"/>
          </a:p>
          <a:p>
            <a:pPr indent="457200" lvl="0" marL="457200" rtl="0" algn="l">
              <a:spcBef>
                <a:spcPts val="0"/>
              </a:spcBef>
              <a:spcAft>
                <a:spcPts val="0"/>
              </a:spcAft>
              <a:buNone/>
            </a:pPr>
            <a:r>
              <a:rPr lang="en" sz="1200"/>
              <a:t>hold a grey scale value from 0 (black) - 256 (white)</a:t>
            </a:r>
            <a:endParaRPr sz="1200"/>
          </a:p>
          <a:p>
            <a:pPr indent="0" lvl="0" marL="0" rtl="0" algn="l">
              <a:spcBef>
                <a:spcPts val="1600"/>
              </a:spcBef>
              <a:spcAft>
                <a:spcPts val="0"/>
              </a:spcAft>
              <a:buNone/>
            </a:pPr>
            <a:r>
              <a:t/>
            </a:r>
            <a:endParaRPr sz="1700">
              <a:solidFill>
                <a:schemeClr val="dk1"/>
              </a:solidFill>
            </a:endParaRPr>
          </a:p>
          <a:p>
            <a:pPr indent="0" lvl="0" marL="0" rtl="0" algn="l">
              <a:spcBef>
                <a:spcPts val="1600"/>
              </a:spcBef>
              <a:spcAft>
                <a:spcPts val="0"/>
              </a:spcAft>
              <a:buNone/>
            </a:pPr>
            <a:r>
              <a:t/>
            </a:r>
            <a:endParaRPr sz="1700">
              <a:solidFill>
                <a:schemeClr val="dk1"/>
              </a:solidFill>
            </a:endParaRPr>
          </a:p>
          <a:p>
            <a:pPr indent="0" lvl="0" marL="0" rtl="0" algn="l">
              <a:spcBef>
                <a:spcPts val="1600"/>
              </a:spcBef>
              <a:spcAft>
                <a:spcPts val="0"/>
              </a:spcAft>
              <a:buNone/>
            </a:pPr>
            <a:r>
              <a:t/>
            </a:r>
            <a:endParaRPr sz="1700">
              <a:solidFill>
                <a:schemeClr val="dk1"/>
              </a:solidFill>
            </a:endParaRPr>
          </a:p>
          <a:p>
            <a:pPr indent="0" lvl="0" marL="0" rtl="0" algn="l">
              <a:spcBef>
                <a:spcPts val="1600"/>
              </a:spcBef>
              <a:spcAft>
                <a:spcPts val="1600"/>
              </a:spcAft>
              <a:buNone/>
            </a:pPr>
            <a:r>
              <a:t/>
            </a:r>
            <a:endParaRPr sz="1700">
              <a:solidFill>
                <a:schemeClr val="dk1"/>
              </a:solidFill>
            </a:endParaRPr>
          </a:p>
        </p:txBody>
      </p:sp>
      <p:pic>
        <p:nvPicPr>
          <p:cNvPr id="294" name="Google Shape;294;p38"/>
          <p:cNvPicPr preferRelativeResize="0"/>
          <p:nvPr/>
        </p:nvPicPr>
        <p:blipFill>
          <a:blip r:embed="rId3">
            <a:alphaModFix/>
          </a:blip>
          <a:stretch>
            <a:fillRect/>
          </a:stretch>
        </p:blipFill>
        <p:spPr>
          <a:xfrm>
            <a:off x="4192367" y="82749"/>
            <a:ext cx="4827104" cy="503300"/>
          </a:xfrm>
          <a:prstGeom prst="rect">
            <a:avLst/>
          </a:prstGeom>
          <a:noFill/>
          <a:ln>
            <a:noFill/>
          </a:ln>
        </p:spPr>
      </p:pic>
      <p:pic>
        <p:nvPicPr>
          <p:cNvPr id="295" name="Google Shape;295;p38"/>
          <p:cNvPicPr preferRelativeResize="0"/>
          <p:nvPr/>
        </p:nvPicPr>
        <p:blipFill>
          <a:blip r:embed="rId4">
            <a:alphaModFix/>
          </a:blip>
          <a:stretch>
            <a:fillRect/>
          </a:stretch>
        </p:blipFill>
        <p:spPr>
          <a:xfrm>
            <a:off x="6675825" y="3367450"/>
            <a:ext cx="2388225" cy="1667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Note:</a:t>
            </a:r>
            <a:endParaRPr/>
          </a:p>
        </p:txBody>
      </p:sp>
      <p:sp>
        <p:nvSpPr>
          <p:cNvPr id="301" name="Google Shape;301;p3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his class is going to be more of an application based class rather than diving deep into machine learning.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02" name="Google Shape;302;p39"/>
          <p:cNvSpPr txBox="1"/>
          <p:nvPr/>
        </p:nvSpPr>
        <p:spPr>
          <a:xfrm>
            <a:off x="3849500" y="1347000"/>
            <a:ext cx="4542000" cy="27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rPr>
              <a:t>Individual Resources:</a:t>
            </a:r>
            <a:endParaRPr b="1" sz="1600">
              <a:solidFill>
                <a:schemeClr val="lt2"/>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u="sng">
                <a:solidFill>
                  <a:schemeClr val="dk1"/>
                </a:solidFill>
                <a:hlinkClick r:id="rId3"/>
              </a:rPr>
              <a:t>What is machine learning </a:t>
            </a:r>
            <a:endParaRPr sz="1600">
              <a:solidFill>
                <a:schemeClr val="dk1"/>
              </a:solidFill>
            </a:endParaRPr>
          </a:p>
          <a:p>
            <a:pPr indent="-330200" lvl="0" marL="457200" rtl="0" algn="l">
              <a:spcBef>
                <a:spcPts val="0"/>
              </a:spcBef>
              <a:spcAft>
                <a:spcPts val="0"/>
              </a:spcAft>
              <a:buClr>
                <a:schemeClr val="dk1"/>
              </a:buClr>
              <a:buSzPts val="1600"/>
              <a:buChar char="-"/>
            </a:pPr>
            <a:r>
              <a:rPr lang="en" sz="1600" u="sng">
                <a:solidFill>
                  <a:schemeClr val="dk1"/>
                </a:solidFill>
                <a:latin typeface="Roboto"/>
                <a:ea typeface="Roboto"/>
                <a:cs typeface="Roboto"/>
                <a:sym typeface="Roboto"/>
                <a:hlinkClick r:id="rId4"/>
              </a:rPr>
              <a:t>What is machine learning in more depth</a:t>
            </a:r>
            <a:endParaRPr sz="1600">
              <a:solidFill>
                <a:schemeClr val="dk1"/>
              </a:solidFill>
            </a:endParaRPr>
          </a:p>
          <a:p>
            <a:pPr indent="-330200" lvl="0" marL="457200" rtl="0" algn="l">
              <a:spcBef>
                <a:spcPts val="0"/>
              </a:spcBef>
              <a:spcAft>
                <a:spcPts val="0"/>
              </a:spcAft>
              <a:buClr>
                <a:schemeClr val="dk1"/>
              </a:buClr>
              <a:buSzPts val="1600"/>
              <a:buChar char="-"/>
            </a:pPr>
            <a:r>
              <a:rPr lang="en" sz="1600" u="sng">
                <a:solidFill>
                  <a:schemeClr val="dk1"/>
                </a:solidFill>
                <a:hlinkClick r:id="rId5"/>
              </a:rPr>
              <a:t>Regression Resource 1</a:t>
            </a:r>
            <a:endParaRPr sz="1600">
              <a:solidFill>
                <a:schemeClr val="dk1"/>
              </a:solidFill>
            </a:endParaRPr>
          </a:p>
          <a:p>
            <a:pPr indent="-330200" lvl="0" marL="457200" rtl="0" algn="l">
              <a:spcBef>
                <a:spcPts val="0"/>
              </a:spcBef>
              <a:spcAft>
                <a:spcPts val="0"/>
              </a:spcAft>
              <a:buClr>
                <a:schemeClr val="dk1"/>
              </a:buClr>
              <a:buSzPts val="1600"/>
              <a:buChar char="-"/>
            </a:pPr>
            <a:r>
              <a:rPr lang="en" sz="1600" u="sng">
                <a:solidFill>
                  <a:schemeClr val="dk1"/>
                </a:solidFill>
                <a:hlinkClick r:id="rId6"/>
              </a:rPr>
              <a:t>Regression Resource 2</a:t>
            </a:r>
            <a:endParaRPr sz="1600">
              <a:solidFill>
                <a:schemeClr val="dk1"/>
              </a:solidFill>
            </a:endParaRPr>
          </a:p>
          <a:p>
            <a:pPr indent="-330200" lvl="0" marL="457200" rtl="0" algn="l">
              <a:spcBef>
                <a:spcPts val="0"/>
              </a:spcBef>
              <a:spcAft>
                <a:spcPts val="0"/>
              </a:spcAft>
              <a:buClr>
                <a:schemeClr val="dk1"/>
              </a:buClr>
              <a:buSzPts val="1600"/>
              <a:buChar char="-"/>
            </a:pPr>
            <a:r>
              <a:rPr lang="en" sz="1600" u="sng">
                <a:solidFill>
                  <a:schemeClr val="dk1"/>
                </a:solidFill>
                <a:hlinkClick r:id="rId7"/>
              </a:rPr>
              <a:t>Classification (l</a:t>
            </a:r>
            <a:r>
              <a:rPr lang="en" sz="1600" u="sng">
                <a:solidFill>
                  <a:schemeClr val="dk1"/>
                </a:solidFill>
                <a:hlinkClick r:id="rId8"/>
              </a:rPr>
              <a:t>ogistic regression</a:t>
            </a:r>
            <a:r>
              <a:rPr lang="en" sz="1600" u="sng">
                <a:solidFill>
                  <a:schemeClr val="dk1"/>
                </a:solidFill>
                <a:latin typeface="Roboto"/>
                <a:ea typeface="Roboto"/>
                <a:cs typeface="Roboto"/>
                <a:sym typeface="Roboto"/>
                <a:hlinkClick r:id="rId9"/>
              </a:rPr>
              <a:t>)</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u="sng">
                <a:solidFill>
                  <a:schemeClr val="dk1"/>
                </a:solidFill>
                <a:latin typeface="Roboto"/>
                <a:ea typeface="Roboto"/>
                <a:cs typeface="Roboto"/>
                <a:sym typeface="Roboto"/>
                <a:hlinkClick r:id="rId10"/>
              </a:rPr>
              <a:t>Clustering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b="1" lang="en" sz="1600">
                <a:solidFill>
                  <a:schemeClr val="lt2"/>
                </a:solidFill>
                <a:latin typeface="Roboto"/>
                <a:ea typeface="Roboto"/>
                <a:cs typeface="Roboto"/>
                <a:sym typeface="Roboto"/>
              </a:rPr>
              <a:t>Online Resources: </a:t>
            </a:r>
            <a:endParaRPr b="1" sz="1600">
              <a:solidFill>
                <a:schemeClr val="lt2"/>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u="sng">
                <a:solidFill>
                  <a:schemeClr val="dk1"/>
                </a:solidFill>
                <a:latin typeface="Roboto"/>
                <a:ea typeface="Roboto"/>
                <a:cs typeface="Roboto"/>
                <a:sym typeface="Roboto"/>
                <a:hlinkClick r:id="rId11"/>
              </a:rPr>
              <a:t>Data Science Handbook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Development Process</a:t>
            </a:r>
            <a:endParaRPr/>
          </a:p>
        </p:txBody>
      </p:sp>
      <p:sp>
        <p:nvSpPr>
          <p:cNvPr id="308" name="Google Shape;308;p40"/>
          <p:cNvSpPr txBox="1"/>
          <p:nvPr/>
        </p:nvSpPr>
        <p:spPr>
          <a:xfrm>
            <a:off x="3874550" y="854000"/>
            <a:ext cx="45420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rPr>
              <a:t>Individual Resources:</a:t>
            </a:r>
            <a:endParaRPr b="1" sz="1600">
              <a:solidFill>
                <a:schemeClr val="lt2"/>
              </a:solidFill>
            </a:endParaRPr>
          </a:p>
          <a:p>
            <a:pPr indent="0" lvl="0" marL="457200" rtl="0" algn="l">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Clr>
                <a:schemeClr val="dk1"/>
              </a:buClr>
              <a:buSzPts val="1600"/>
              <a:buFont typeface="Roboto"/>
              <a:buChar char="-"/>
            </a:pPr>
            <a:r>
              <a:rPr lang="en" sz="1600" u="sng">
                <a:solidFill>
                  <a:schemeClr val="dk1"/>
                </a:solidFill>
                <a:latin typeface="Roboto"/>
                <a:ea typeface="Roboto"/>
                <a:cs typeface="Roboto"/>
                <a:sym typeface="Roboto"/>
                <a:hlinkClick r:id="rId3"/>
              </a:rPr>
              <a:t>Problem Framing</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u="sng">
                <a:solidFill>
                  <a:schemeClr val="dk1"/>
                </a:solidFill>
                <a:latin typeface="Roboto"/>
                <a:ea typeface="Roboto"/>
                <a:cs typeface="Roboto"/>
                <a:sym typeface="Roboto"/>
                <a:hlinkClick r:id="rId4"/>
              </a:rPr>
              <a:t>How to develop a problem </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u="sng">
                <a:solidFill>
                  <a:schemeClr val="dk1"/>
                </a:solidFill>
                <a:latin typeface="Roboto"/>
                <a:ea typeface="Roboto"/>
                <a:cs typeface="Roboto"/>
                <a:sym typeface="Roboto"/>
                <a:hlinkClick r:id="rId5"/>
              </a:rPr>
              <a:t>Scientific method </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u="sng">
                <a:solidFill>
                  <a:schemeClr val="dk1"/>
                </a:solidFill>
                <a:latin typeface="Roboto"/>
                <a:ea typeface="Roboto"/>
                <a:cs typeface="Roboto"/>
                <a:sym typeface="Roboto"/>
                <a:hlinkClick r:id="rId6"/>
              </a:rPr>
              <a:t>Ml development process</a:t>
            </a:r>
            <a:r>
              <a:rPr lang="en" sz="1600">
                <a:solidFill>
                  <a:schemeClr val="dk1"/>
                </a:solidFill>
                <a:latin typeface="Roboto"/>
                <a:ea typeface="Roboto"/>
                <a:cs typeface="Roboto"/>
                <a:sym typeface="Roboto"/>
              </a:rPr>
              <a:t>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b="1" lang="en" sz="1600">
                <a:solidFill>
                  <a:schemeClr val="lt2"/>
                </a:solidFill>
                <a:latin typeface="Roboto"/>
                <a:ea typeface="Roboto"/>
                <a:cs typeface="Roboto"/>
                <a:sym typeface="Roboto"/>
              </a:rPr>
              <a:t>Online Resources: </a:t>
            </a:r>
            <a:endParaRPr b="1" sz="1600">
              <a:solidFill>
                <a:schemeClr val="lt2"/>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u="sng">
                <a:solidFill>
                  <a:schemeClr val="dk1"/>
                </a:solidFill>
                <a:latin typeface="Roboto"/>
                <a:ea typeface="Roboto"/>
                <a:cs typeface="Roboto"/>
                <a:sym typeface="Roboto"/>
                <a:hlinkClick r:id="rId7"/>
              </a:rPr>
              <a:t>Data Science H</a:t>
            </a:r>
            <a:r>
              <a:rPr lang="en" sz="1600" u="sng">
                <a:solidFill>
                  <a:schemeClr val="dk1"/>
                </a:solidFill>
                <a:latin typeface="Roboto"/>
                <a:ea typeface="Roboto"/>
                <a:cs typeface="Roboto"/>
                <a:sym typeface="Roboto"/>
                <a:hlinkClick r:id="rId8"/>
              </a:rPr>
              <a:t>andbook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u="sng">
                <a:solidFill>
                  <a:schemeClr val="dk1"/>
                </a:solidFill>
                <a:latin typeface="Roboto"/>
                <a:ea typeface="Roboto"/>
                <a:cs typeface="Roboto"/>
                <a:sym typeface="Roboto"/>
                <a:hlinkClick r:id="rId9"/>
              </a:rPr>
              <a:t>Nomenclature dictionary of machine learning terms</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Intersection of Data Science and Machine Learning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Science </a:t>
            </a:r>
            <a:endParaRPr/>
          </a:p>
        </p:txBody>
      </p:sp>
      <p:sp>
        <p:nvSpPr>
          <p:cNvPr id="85" name="Google Shape;85;p1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Is an intersection of multiple fields.</a:t>
            </a:r>
            <a:endParaRPr/>
          </a:p>
        </p:txBody>
      </p:sp>
      <p:pic>
        <p:nvPicPr>
          <p:cNvPr id="86" name="Google Shape;86;p16"/>
          <p:cNvPicPr preferRelativeResize="0"/>
          <p:nvPr/>
        </p:nvPicPr>
        <p:blipFill rotWithShape="1">
          <a:blip r:embed="rId3">
            <a:alphaModFix/>
          </a:blip>
          <a:srcRect b="0" l="0" r="0" t="0"/>
          <a:stretch/>
        </p:blipFill>
        <p:spPr>
          <a:xfrm>
            <a:off x="4278875" y="414262"/>
            <a:ext cx="4300629" cy="4384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Science Flow</a:t>
            </a:r>
            <a:endParaRPr/>
          </a:p>
        </p:txBody>
      </p:sp>
      <p:sp>
        <p:nvSpPr>
          <p:cNvPr id="92" name="Google Shape;92;p17"/>
          <p:cNvSpPr txBox="1"/>
          <p:nvPr>
            <p:ph idx="1" type="body"/>
          </p:nvPr>
        </p:nvSpPr>
        <p:spPr>
          <a:xfrm>
            <a:off x="226075" y="1465800"/>
            <a:ext cx="2808000" cy="360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Data science is the iterative process of analyzing, cleaning, and feature engineering data. </a:t>
            </a:r>
            <a:endParaRPr/>
          </a:p>
          <a:p>
            <a:pPr indent="0" lvl="0" marL="0" rtl="0" algn="l">
              <a:lnSpc>
                <a:spcPct val="100000"/>
              </a:lnSpc>
              <a:spcBef>
                <a:spcPts val="1600"/>
              </a:spcBef>
              <a:spcAft>
                <a:spcPts val="0"/>
              </a:spcAft>
              <a:buNone/>
            </a:pPr>
            <a:r>
              <a:rPr lang="en"/>
              <a:t>Extracts meaningful information and actionable insights. </a:t>
            </a:r>
            <a:endParaRPr/>
          </a:p>
          <a:p>
            <a:pPr indent="0" lvl="0" marL="0" rtl="0" algn="l">
              <a:lnSpc>
                <a:spcPct val="100000"/>
              </a:lnSpc>
              <a:spcBef>
                <a:spcPts val="1600"/>
              </a:spcBef>
              <a:spcAft>
                <a:spcPts val="0"/>
              </a:spcAft>
              <a:buNone/>
            </a:pPr>
            <a:r>
              <a:rPr lang="en"/>
              <a:t>Their insights drive business decisions to achieve business objectives.</a:t>
            </a:r>
            <a:endParaRPr/>
          </a:p>
          <a:p>
            <a:pPr indent="0" lvl="0" marL="0" rtl="0" algn="l">
              <a:lnSpc>
                <a:spcPct val="100000"/>
              </a:lnSpc>
              <a:spcBef>
                <a:spcPts val="1600"/>
              </a:spcBef>
              <a:spcAft>
                <a:spcPts val="0"/>
              </a:spcAft>
              <a:buNone/>
            </a:pPr>
            <a:r>
              <a:t/>
            </a:r>
            <a:endParaRPr b="1" sz="600"/>
          </a:p>
          <a:p>
            <a:pPr indent="0" lvl="0" marL="0" rtl="0" algn="l">
              <a:lnSpc>
                <a:spcPct val="100000"/>
              </a:lnSpc>
              <a:spcBef>
                <a:spcPts val="0"/>
              </a:spcBef>
              <a:spcAft>
                <a:spcPts val="0"/>
              </a:spcAft>
              <a:buNone/>
            </a:pPr>
            <a:r>
              <a:rPr b="1" lang="en"/>
              <a:t>The Flow: </a:t>
            </a:r>
            <a:endParaRPr b="1"/>
          </a:p>
          <a:p>
            <a:pPr indent="-304800" lvl="0" marL="457200" rtl="0" algn="l">
              <a:lnSpc>
                <a:spcPct val="100000"/>
              </a:lnSpc>
              <a:spcBef>
                <a:spcPts val="0"/>
              </a:spcBef>
              <a:spcAft>
                <a:spcPts val="0"/>
              </a:spcAft>
              <a:buSzPts val="1200"/>
              <a:buChar char="-"/>
            </a:pPr>
            <a:r>
              <a:rPr lang="en"/>
              <a:t>A</a:t>
            </a:r>
            <a:r>
              <a:rPr lang="en"/>
              <a:t>n</a:t>
            </a:r>
            <a:r>
              <a:rPr lang="en"/>
              <a:t>alyze data </a:t>
            </a:r>
            <a:endParaRPr/>
          </a:p>
          <a:p>
            <a:pPr indent="-304800" lvl="0" marL="457200" rtl="0" algn="l">
              <a:lnSpc>
                <a:spcPct val="100000"/>
              </a:lnSpc>
              <a:spcBef>
                <a:spcPts val="0"/>
              </a:spcBef>
              <a:spcAft>
                <a:spcPts val="0"/>
              </a:spcAft>
              <a:buSzPts val="1200"/>
              <a:buChar char="-"/>
            </a:pPr>
            <a:r>
              <a:rPr lang="en"/>
              <a:t>Clean data</a:t>
            </a:r>
            <a:endParaRPr/>
          </a:p>
          <a:p>
            <a:pPr indent="-304800" lvl="0" marL="457200" rtl="0" algn="l">
              <a:lnSpc>
                <a:spcPct val="100000"/>
              </a:lnSpc>
              <a:spcBef>
                <a:spcPts val="0"/>
              </a:spcBef>
              <a:spcAft>
                <a:spcPts val="0"/>
              </a:spcAft>
              <a:buSzPts val="1200"/>
              <a:buChar char="-"/>
            </a:pPr>
            <a:r>
              <a:rPr lang="en"/>
              <a:t>Create new data features</a:t>
            </a:r>
            <a:endParaRPr/>
          </a:p>
          <a:p>
            <a:pPr indent="0" lvl="0" marL="0" rtl="0" algn="l">
              <a:lnSpc>
                <a:spcPct val="100000"/>
              </a:lnSpc>
              <a:spcBef>
                <a:spcPts val="1600"/>
              </a:spcBef>
              <a:spcAft>
                <a:spcPts val="0"/>
              </a:spcAft>
              <a:buNone/>
            </a:pPr>
            <a:r>
              <a:rPr b="1" lang="en"/>
              <a:t>Note: </a:t>
            </a:r>
            <a:r>
              <a:rPr lang="en"/>
              <a:t>iterative process</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
        <p:nvSpPr>
          <p:cNvPr id="93" name="Google Shape;93;p17"/>
          <p:cNvSpPr/>
          <p:nvPr/>
        </p:nvSpPr>
        <p:spPr>
          <a:xfrm>
            <a:off x="7133493" y="2780955"/>
            <a:ext cx="1388400" cy="761400"/>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94" name="Google Shape;94;p17"/>
          <p:cNvSpPr txBox="1"/>
          <p:nvPr/>
        </p:nvSpPr>
        <p:spPr>
          <a:xfrm>
            <a:off x="7309829" y="2831862"/>
            <a:ext cx="975000" cy="61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Clean</a:t>
            </a:r>
            <a:endParaRPr b="0"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Dataset</a:t>
            </a:r>
            <a:endParaRPr b="0" i="0" sz="1200" u="none" cap="none" strike="noStrike">
              <a:solidFill>
                <a:srgbClr val="FFFFFF"/>
              </a:solidFill>
              <a:latin typeface="Arial"/>
              <a:ea typeface="Arial"/>
              <a:cs typeface="Arial"/>
              <a:sym typeface="Arial"/>
            </a:endParaRPr>
          </a:p>
        </p:txBody>
      </p:sp>
      <p:sp>
        <p:nvSpPr>
          <p:cNvPr id="95" name="Google Shape;95;p17"/>
          <p:cNvSpPr txBox="1"/>
          <p:nvPr/>
        </p:nvSpPr>
        <p:spPr>
          <a:xfrm>
            <a:off x="4547300" y="2790367"/>
            <a:ext cx="1309800" cy="761400"/>
          </a:xfrm>
          <a:prstGeom prst="rect">
            <a:avLst/>
          </a:prstGeom>
          <a:solidFill>
            <a:srgbClr val="E0666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rgbClr val="FFFFFF"/>
                </a:solidFill>
              </a:rPr>
              <a:t>Feature Engineering</a:t>
            </a:r>
            <a:endParaRPr b="0" i="0" sz="1200" u="none" cap="none" strike="noStrike">
              <a:solidFill>
                <a:srgbClr val="FFFFFF"/>
              </a:solidFill>
              <a:latin typeface="Arial"/>
              <a:ea typeface="Arial"/>
              <a:cs typeface="Arial"/>
              <a:sym typeface="Arial"/>
            </a:endParaRPr>
          </a:p>
        </p:txBody>
      </p:sp>
      <p:sp>
        <p:nvSpPr>
          <p:cNvPr id="96" name="Google Shape;96;p17"/>
          <p:cNvSpPr/>
          <p:nvPr/>
        </p:nvSpPr>
        <p:spPr>
          <a:xfrm>
            <a:off x="5339877" y="3628589"/>
            <a:ext cx="2376079" cy="609778"/>
          </a:xfrm>
          <a:custGeom>
            <a:rect b="b" l="l" r="r" t="t"/>
            <a:pathLst>
              <a:path extrusionOk="0" h="19309" w="75240">
                <a:moveTo>
                  <a:pt x="75240" y="0"/>
                </a:moveTo>
                <a:cubicBezTo>
                  <a:pt x="75240" y="25088"/>
                  <a:pt x="7926" y="25676"/>
                  <a:pt x="0" y="1873"/>
                </a:cubicBezTo>
              </a:path>
            </a:pathLst>
          </a:custGeom>
          <a:noFill/>
          <a:ln cap="flat" cmpd="sng" w="19050">
            <a:solidFill>
              <a:srgbClr val="27C7BD"/>
            </a:solidFill>
            <a:prstDash val="solid"/>
            <a:round/>
            <a:headEnd len="med" w="med" type="none"/>
            <a:tailEnd len="med" w="med" type="none"/>
          </a:ln>
        </p:spPr>
      </p:sp>
      <p:sp>
        <p:nvSpPr>
          <p:cNvPr id="97" name="Google Shape;97;p17"/>
          <p:cNvSpPr/>
          <p:nvPr/>
        </p:nvSpPr>
        <p:spPr>
          <a:xfrm>
            <a:off x="5280740" y="3665857"/>
            <a:ext cx="305631" cy="256335"/>
          </a:xfrm>
          <a:custGeom>
            <a:rect b="b" l="l" r="r" t="t"/>
            <a:pathLst>
              <a:path extrusionOk="0" h="8117" w="9678">
                <a:moveTo>
                  <a:pt x="9678" y="6869"/>
                </a:moveTo>
                <a:cubicBezTo>
                  <a:pt x="6493" y="5958"/>
                  <a:pt x="5809" y="0"/>
                  <a:pt x="2497" y="0"/>
                </a:cubicBezTo>
                <a:cubicBezTo>
                  <a:pt x="-334" y="0"/>
                  <a:pt x="1570" y="5762"/>
                  <a:pt x="0" y="8117"/>
                </a:cubicBezTo>
              </a:path>
            </a:pathLst>
          </a:custGeom>
          <a:noFill/>
          <a:ln cap="flat" cmpd="sng" w="19050">
            <a:solidFill>
              <a:srgbClr val="27C7BD"/>
            </a:solidFill>
            <a:prstDash val="solid"/>
            <a:round/>
            <a:headEnd len="med" w="med" type="none"/>
            <a:tailEnd len="med" w="med" type="none"/>
          </a:ln>
        </p:spPr>
      </p:sp>
      <p:sp>
        <p:nvSpPr>
          <p:cNvPr id="98" name="Google Shape;98;p17"/>
          <p:cNvSpPr txBox="1"/>
          <p:nvPr/>
        </p:nvSpPr>
        <p:spPr>
          <a:xfrm>
            <a:off x="5805234" y="982575"/>
            <a:ext cx="1318800" cy="968700"/>
          </a:xfrm>
          <a:prstGeom prst="rect">
            <a:avLst/>
          </a:prstGeom>
          <a:solidFill>
            <a:srgbClr val="E0666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Exploratory</a:t>
            </a:r>
            <a:endParaRPr b="0"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Data</a:t>
            </a:r>
            <a:endParaRPr b="0"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Analysis</a:t>
            </a:r>
            <a:endParaRPr b="0" i="0" sz="1200" u="none" cap="none" strike="noStrike">
              <a:solidFill>
                <a:srgbClr val="FFFFFF"/>
              </a:solidFill>
              <a:latin typeface="Arial"/>
              <a:ea typeface="Arial"/>
              <a:cs typeface="Arial"/>
              <a:sym typeface="Arial"/>
            </a:endParaRPr>
          </a:p>
        </p:txBody>
      </p:sp>
      <p:sp>
        <p:nvSpPr>
          <p:cNvPr id="99" name="Google Shape;99;p17"/>
          <p:cNvSpPr/>
          <p:nvPr/>
        </p:nvSpPr>
        <p:spPr>
          <a:xfrm>
            <a:off x="4773551" y="1616837"/>
            <a:ext cx="711876" cy="847891"/>
          </a:xfrm>
          <a:custGeom>
            <a:rect b="b" l="l" r="r" t="t"/>
            <a:pathLst>
              <a:path extrusionOk="0" h="26849" w="22542">
                <a:moveTo>
                  <a:pt x="1001" y="26849"/>
                </a:moveTo>
                <a:cubicBezTo>
                  <a:pt x="-24" y="21738"/>
                  <a:pt x="-954" y="15577"/>
                  <a:pt x="1937" y="11239"/>
                </a:cubicBezTo>
                <a:cubicBezTo>
                  <a:pt x="6276" y="4729"/>
                  <a:pt x="14718" y="0"/>
                  <a:pt x="22542" y="0"/>
                </a:cubicBezTo>
              </a:path>
            </a:pathLst>
          </a:custGeom>
          <a:noFill/>
          <a:ln cap="flat" cmpd="sng" w="19050">
            <a:solidFill>
              <a:srgbClr val="27C7BD"/>
            </a:solidFill>
            <a:prstDash val="solid"/>
            <a:round/>
            <a:headEnd len="med" w="med" type="none"/>
            <a:tailEnd len="med" w="med" type="none"/>
          </a:ln>
        </p:spPr>
      </p:sp>
      <p:sp>
        <p:nvSpPr>
          <p:cNvPr id="100" name="Google Shape;100;p17"/>
          <p:cNvSpPr/>
          <p:nvPr/>
        </p:nvSpPr>
        <p:spPr>
          <a:xfrm>
            <a:off x="5229099" y="1390658"/>
            <a:ext cx="249829" cy="532407"/>
          </a:xfrm>
          <a:custGeom>
            <a:rect b="b" l="l" r="r" t="t"/>
            <a:pathLst>
              <a:path extrusionOk="0" h="16859" w="7911">
                <a:moveTo>
                  <a:pt x="624" y="0"/>
                </a:moveTo>
                <a:cubicBezTo>
                  <a:pt x="3133" y="2052"/>
                  <a:pt x="7170" y="3378"/>
                  <a:pt x="7805" y="6557"/>
                </a:cubicBezTo>
                <a:cubicBezTo>
                  <a:pt x="8649" y="10782"/>
                  <a:pt x="2217" y="13165"/>
                  <a:pt x="0" y="16859"/>
                </a:cubicBezTo>
              </a:path>
            </a:pathLst>
          </a:custGeom>
          <a:noFill/>
          <a:ln cap="flat" cmpd="sng" w="19050">
            <a:solidFill>
              <a:srgbClr val="27C7BD"/>
            </a:solidFill>
            <a:prstDash val="solid"/>
            <a:round/>
            <a:headEnd len="med" w="med" type="none"/>
            <a:tailEnd len="med" w="med" type="none"/>
          </a:ln>
        </p:spPr>
      </p:sp>
      <p:sp>
        <p:nvSpPr>
          <p:cNvPr id="101" name="Google Shape;101;p17"/>
          <p:cNvSpPr/>
          <p:nvPr/>
        </p:nvSpPr>
        <p:spPr>
          <a:xfrm>
            <a:off x="7356388" y="1305991"/>
            <a:ext cx="640853" cy="887335"/>
          </a:xfrm>
          <a:custGeom>
            <a:rect b="b" l="l" r="r" t="t"/>
            <a:pathLst>
              <a:path extrusionOk="0" h="28098" w="20293">
                <a:moveTo>
                  <a:pt x="0" y="0"/>
                </a:moveTo>
                <a:cubicBezTo>
                  <a:pt x="4330" y="1444"/>
                  <a:pt x="9260" y="2392"/>
                  <a:pt x="12488" y="5620"/>
                </a:cubicBezTo>
                <a:cubicBezTo>
                  <a:pt x="18096" y="11228"/>
                  <a:pt x="20293" y="20166"/>
                  <a:pt x="20293" y="28098"/>
                </a:cubicBezTo>
              </a:path>
            </a:pathLst>
          </a:custGeom>
          <a:noFill/>
          <a:ln cap="flat" cmpd="sng" w="19050">
            <a:solidFill>
              <a:srgbClr val="27C7BD"/>
            </a:solidFill>
            <a:prstDash val="solid"/>
            <a:round/>
            <a:headEnd len="med" w="med" type="none"/>
            <a:tailEnd len="med" w="med" type="none"/>
          </a:ln>
        </p:spPr>
      </p:sp>
      <p:sp>
        <p:nvSpPr>
          <p:cNvPr id="102" name="Google Shape;102;p17"/>
          <p:cNvSpPr/>
          <p:nvPr/>
        </p:nvSpPr>
        <p:spPr>
          <a:xfrm>
            <a:off x="7770497" y="1868603"/>
            <a:ext cx="404224" cy="339106"/>
          </a:xfrm>
          <a:custGeom>
            <a:rect b="b" l="l" r="r" t="t"/>
            <a:pathLst>
              <a:path extrusionOk="0" h="10738" w="12800">
                <a:moveTo>
                  <a:pt x="0" y="936"/>
                </a:moveTo>
                <a:cubicBezTo>
                  <a:pt x="650" y="4838"/>
                  <a:pt x="3030" y="9656"/>
                  <a:pt x="6868" y="10615"/>
                </a:cubicBezTo>
                <a:cubicBezTo>
                  <a:pt x="10801" y="11597"/>
                  <a:pt x="9934" y="2866"/>
                  <a:pt x="12800" y="0"/>
                </a:cubicBezTo>
              </a:path>
            </a:pathLst>
          </a:custGeom>
          <a:noFill/>
          <a:ln cap="flat" cmpd="sng" w="19050">
            <a:solidFill>
              <a:srgbClr val="27C7BD"/>
            </a:solidFill>
            <a:prstDash val="solid"/>
            <a:round/>
            <a:headEnd len="med" w="med" type="none"/>
            <a:tailEnd len="med" w="med" type="none"/>
          </a:ln>
        </p:spPr>
      </p:sp>
      <p:sp>
        <p:nvSpPr>
          <p:cNvPr id="103" name="Google Shape;103;p17"/>
          <p:cNvSpPr txBox="1"/>
          <p:nvPr/>
        </p:nvSpPr>
        <p:spPr>
          <a:xfrm>
            <a:off x="6098862" y="2191049"/>
            <a:ext cx="1144500" cy="7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C7BD"/>
                </a:solidFill>
                <a:latin typeface="Roboto"/>
                <a:ea typeface="Roboto"/>
                <a:cs typeface="Roboto"/>
                <a:sym typeface="Roboto"/>
              </a:rPr>
              <a:t>Iterative Process</a:t>
            </a:r>
            <a:endParaRPr>
              <a:solidFill>
                <a:srgbClr val="27C7BD"/>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7" name="Shape 107"/>
        <p:cNvGrpSpPr/>
        <p:nvPr/>
      </p:nvGrpSpPr>
      <p:grpSpPr>
        <a:xfrm>
          <a:off x="0" y="0"/>
          <a:ext cx="0" cy="0"/>
          <a:chOff x="0" y="0"/>
          <a:chExt cx="0" cy="0"/>
        </a:xfrm>
      </p:grpSpPr>
      <p:sp>
        <p:nvSpPr>
          <p:cNvPr id="108" name="Google Shape;108;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Science Process</a:t>
            </a:r>
            <a:endParaRPr/>
          </a:p>
        </p:txBody>
      </p:sp>
      <p:sp>
        <p:nvSpPr>
          <p:cNvPr id="109" name="Google Shape;109;p18"/>
          <p:cNvSpPr/>
          <p:nvPr/>
        </p:nvSpPr>
        <p:spPr>
          <a:xfrm>
            <a:off x="316900" y="1129050"/>
            <a:ext cx="1343700" cy="780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0" name="Google Shape;110;p18"/>
          <p:cNvSpPr/>
          <p:nvPr/>
        </p:nvSpPr>
        <p:spPr>
          <a:xfrm>
            <a:off x="2429775" y="3998900"/>
            <a:ext cx="1257900" cy="992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8"/>
          <p:cNvSpPr/>
          <p:nvPr/>
        </p:nvSpPr>
        <p:spPr>
          <a:xfrm>
            <a:off x="3764489" y="1152475"/>
            <a:ext cx="1343700" cy="780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3"/>
              </a:solidFill>
            </a:endParaRPr>
          </a:p>
        </p:txBody>
      </p:sp>
      <p:sp>
        <p:nvSpPr>
          <p:cNvPr id="112" name="Google Shape;112;p18"/>
          <p:cNvSpPr txBox="1"/>
          <p:nvPr/>
        </p:nvSpPr>
        <p:spPr>
          <a:xfrm>
            <a:off x="517150" y="1154550"/>
            <a:ext cx="943200" cy="65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Raw </a:t>
            </a:r>
            <a:endParaRPr b="0"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Data Collected</a:t>
            </a:r>
            <a:endParaRPr b="0" i="0" sz="1200" u="none" cap="none" strike="noStrike">
              <a:solidFill>
                <a:srgbClr val="FFFFFF"/>
              </a:solidFill>
              <a:latin typeface="Arial"/>
              <a:ea typeface="Arial"/>
              <a:cs typeface="Arial"/>
              <a:sym typeface="Arial"/>
            </a:endParaRPr>
          </a:p>
        </p:txBody>
      </p:sp>
      <p:sp>
        <p:nvSpPr>
          <p:cNvPr id="113" name="Google Shape;113;p18"/>
          <p:cNvSpPr txBox="1"/>
          <p:nvPr/>
        </p:nvSpPr>
        <p:spPr>
          <a:xfrm>
            <a:off x="2434503" y="3978710"/>
            <a:ext cx="1257900" cy="93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Data</a:t>
            </a:r>
            <a:endParaRPr b="0"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Product </a:t>
            </a:r>
            <a:endParaRPr sz="1200">
              <a:solidFill>
                <a:srgbClr val="FFFFFF"/>
              </a:solidFill>
            </a:endParaRPr>
          </a:p>
          <a:p>
            <a:pPr indent="0" lvl="0" marL="0" marR="0" rtl="0" algn="ctr">
              <a:lnSpc>
                <a:spcPct val="100000"/>
              </a:lnSpc>
              <a:spcBef>
                <a:spcPts val="0"/>
              </a:spcBef>
              <a:spcAft>
                <a:spcPts val="0"/>
              </a:spcAft>
              <a:buClr>
                <a:srgbClr val="000000"/>
              </a:buClr>
              <a:buSzPts val="1400"/>
              <a:buFont typeface="Arial"/>
              <a:buNone/>
            </a:pPr>
            <a:r>
              <a:rPr lang="en" sz="1200">
                <a:solidFill>
                  <a:srgbClr val="FFFFFF"/>
                </a:solidFill>
              </a:rPr>
              <a:t>—————  </a:t>
            </a:r>
            <a:endParaRPr sz="1200">
              <a:solidFill>
                <a:srgbClr val="FFFFFF"/>
              </a:solidFill>
            </a:endParaRPr>
          </a:p>
          <a:p>
            <a:pPr indent="0" lvl="0" marL="0" marR="0" rtl="0" algn="ctr">
              <a:lnSpc>
                <a:spcPct val="100000"/>
              </a:lnSpc>
              <a:spcBef>
                <a:spcPts val="0"/>
              </a:spcBef>
              <a:spcAft>
                <a:spcPts val="0"/>
              </a:spcAft>
              <a:buClr>
                <a:srgbClr val="000000"/>
              </a:buClr>
              <a:buSzPts val="1400"/>
              <a:buFont typeface="Arial"/>
              <a:buNone/>
            </a:pPr>
            <a:r>
              <a:rPr lang="en" sz="1000">
                <a:solidFill>
                  <a:srgbClr val="FFFFFF"/>
                </a:solidFill>
              </a:rPr>
              <a:t>Model Ready For Prediction</a:t>
            </a:r>
            <a:endParaRPr sz="1000">
              <a:solidFill>
                <a:srgbClr val="FFFFFF"/>
              </a:solidFill>
            </a:endParaRPr>
          </a:p>
        </p:txBody>
      </p:sp>
      <p:sp>
        <p:nvSpPr>
          <p:cNvPr id="114" name="Google Shape;114;p18"/>
          <p:cNvSpPr txBox="1"/>
          <p:nvPr/>
        </p:nvSpPr>
        <p:spPr>
          <a:xfrm>
            <a:off x="3827216" y="1254746"/>
            <a:ext cx="1217400" cy="5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rgbClr val="FFFFFF"/>
                </a:solidFill>
              </a:rPr>
              <a:t>Structured</a:t>
            </a:r>
            <a:endParaRPr sz="1200">
              <a:solidFill>
                <a:srgbClr val="FFFFFF"/>
              </a:solidFill>
            </a:endParaRPr>
          </a:p>
          <a:p>
            <a:pPr indent="0" lvl="0" marL="0" marR="0" rtl="0" algn="ctr">
              <a:lnSpc>
                <a:spcPct val="100000"/>
              </a:lnSpc>
              <a:spcBef>
                <a:spcPts val="0"/>
              </a:spcBef>
              <a:spcAft>
                <a:spcPts val="0"/>
              </a:spcAft>
              <a:buClr>
                <a:srgbClr val="000000"/>
              </a:buClr>
              <a:buSzPts val="1400"/>
              <a:buFont typeface="Arial"/>
              <a:buNone/>
            </a:pPr>
            <a:r>
              <a:rPr lang="en" sz="1200">
                <a:solidFill>
                  <a:srgbClr val="FFFFFF"/>
                </a:solidFill>
              </a:rPr>
              <a:t> Data</a:t>
            </a:r>
            <a:endParaRPr sz="1200">
              <a:solidFill>
                <a:srgbClr val="FFFFFF"/>
              </a:solidFill>
            </a:endParaRPr>
          </a:p>
        </p:txBody>
      </p:sp>
      <p:sp>
        <p:nvSpPr>
          <p:cNvPr id="115" name="Google Shape;115;p18"/>
          <p:cNvSpPr txBox="1"/>
          <p:nvPr/>
        </p:nvSpPr>
        <p:spPr>
          <a:xfrm>
            <a:off x="7428875" y="3669650"/>
            <a:ext cx="1551900" cy="8856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rgbClr val="FFFFFF"/>
                </a:solidFill>
              </a:rPr>
              <a:t>Evaluate,</a:t>
            </a:r>
            <a:endParaRPr sz="1200">
              <a:solidFill>
                <a:srgbClr val="FFFFFF"/>
              </a:solidFill>
            </a:endParaRPr>
          </a:p>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Communicate,</a:t>
            </a:r>
            <a:endParaRPr b="0"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 sz="1200">
                <a:solidFill>
                  <a:srgbClr val="FFFFFF"/>
                </a:solidFill>
              </a:rPr>
              <a:t>&amp; </a:t>
            </a:r>
            <a:r>
              <a:rPr b="0" i="0" lang="en" sz="1200" u="none" cap="none" strike="noStrike">
                <a:solidFill>
                  <a:srgbClr val="FFFFFF"/>
                </a:solidFill>
                <a:latin typeface="Arial"/>
                <a:ea typeface="Arial"/>
                <a:cs typeface="Arial"/>
                <a:sym typeface="Arial"/>
              </a:rPr>
              <a:t>Verbalize</a:t>
            </a:r>
            <a:endParaRPr b="0"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Report</a:t>
            </a:r>
            <a:endParaRPr b="0" i="0" sz="1200" u="none" cap="none" strike="noStrike">
              <a:solidFill>
                <a:srgbClr val="FFFFFF"/>
              </a:solidFill>
              <a:latin typeface="Arial"/>
              <a:ea typeface="Arial"/>
              <a:cs typeface="Arial"/>
              <a:sym typeface="Arial"/>
            </a:endParaRPr>
          </a:p>
        </p:txBody>
      </p:sp>
      <p:sp>
        <p:nvSpPr>
          <p:cNvPr id="116" name="Google Shape;116;p18"/>
          <p:cNvSpPr txBox="1"/>
          <p:nvPr/>
        </p:nvSpPr>
        <p:spPr>
          <a:xfrm>
            <a:off x="7498516" y="1162072"/>
            <a:ext cx="1329900" cy="7737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sz="700">
              <a:solidFill>
                <a:srgbClr val="FFFFFF"/>
              </a:solidFill>
            </a:endParaRPr>
          </a:p>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Models &amp;</a:t>
            </a:r>
            <a:endParaRPr b="0"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Arial"/>
                <a:ea typeface="Arial"/>
                <a:cs typeface="Arial"/>
                <a:sym typeface="Arial"/>
              </a:rPr>
              <a:t>Algorithms</a:t>
            </a:r>
            <a:endParaRPr b="0" i="0" sz="1200" u="none" cap="none" strike="noStrike">
              <a:solidFill>
                <a:srgbClr val="FFFFFF"/>
              </a:solidFill>
              <a:latin typeface="Arial"/>
              <a:ea typeface="Arial"/>
              <a:cs typeface="Arial"/>
              <a:sym typeface="Arial"/>
            </a:endParaRPr>
          </a:p>
        </p:txBody>
      </p:sp>
      <p:pic>
        <p:nvPicPr>
          <p:cNvPr id="117" name="Google Shape;117;p18"/>
          <p:cNvPicPr preferRelativeResize="0"/>
          <p:nvPr/>
        </p:nvPicPr>
        <p:blipFill rotWithShape="1">
          <a:blip r:embed="rId3">
            <a:alphaModFix/>
          </a:blip>
          <a:srcRect b="0" l="0" r="0" t="0"/>
          <a:stretch/>
        </p:blipFill>
        <p:spPr>
          <a:xfrm>
            <a:off x="327555" y="3157975"/>
            <a:ext cx="1329900" cy="1329900"/>
          </a:xfrm>
          <a:prstGeom prst="rect">
            <a:avLst/>
          </a:prstGeom>
          <a:noFill/>
          <a:ln>
            <a:noFill/>
          </a:ln>
        </p:spPr>
      </p:pic>
      <p:sp>
        <p:nvSpPr>
          <p:cNvPr id="118" name="Google Shape;118;p18"/>
          <p:cNvSpPr txBox="1"/>
          <p:nvPr/>
        </p:nvSpPr>
        <p:spPr>
          <a:xfrm>
            <a:off x="520900" y="4518800"/>
            <a:ext cx="943200" cy="32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Reality</a:t>
            </a:r>
            <a:endParaRPr b="0" i="0" sz="1200" u="none" cap="none" strike="noStrike">
              <a:solidFill>
                <a:schemeClr val="dk1"/>
              </a:solidFill>
              <a:latin typeface="Arial"/>
              <a:ea typeface="Arial"/>
              <a:cs typeface="Arial"/>
              <a:sym typeface="Arial"/>
            </a:endParaRPr>
          </a:p>
        </p:txBody>
      </p:sp>
      <p:sp>
        <p:nvSpPr>
          <p:cNvPr id="119" name="Google Shape;119;p18"/>
          <p:cNvSpPr txBox="1"/>
          <p:nvPr/>
        </p:nvSpPr>
        <p:spPr>
          <a:xfrm>
            <a:off x="5509750" y="3965450"/>
            <a:ext cx="1461000" cy="29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Make Decisions</a:t>
            </a:r>
            <a:endParaRPr b="0" i="0" sz="1200" u="none" cap="none" strike="noStrike">
              <a:solidFill>
                <a:schemeClr val="dk1"/>
              </a:solidFill>
              <a:latin typeface="Arial"/>
              <a:ea typeface="Arial"/>
              <a:cs typeface="Arial"/>
              <a:sym typeface="Arial"/>
            </a:endParaRPr>
          </a:p>
        </p:txBody>
      </p:sp>
      <p:cxnSp>
        <p:nvCxnSpPr>
          <p:cNvPr id="120" name="Google Shape;120;p18"/>
          <p:cNvCxnSpPr/>
          <p:nvPr/>
        </p:nvCxnSpPr>
        <p:spPr>
          <a:xfrm>
            <a:off x="3216425" y="125825"/>
            <a:ext cx="1800" cy="393600"/>
          </a:xfrm>
          <a:prstGeom prst="straightConnector1">
            <a:avLst/>
          </a:prstGeom>
          <a:noFill/>
          <a:ln cap="flat" cmpd="sng" w="9525">
            <a:solidFill>
              <a:schemeClr val="dk1"/>
            </a:solidFill>
            <a:prstDash val="solid"/>
            <a:round/>
            <a:headEnd len="sm" w="sm" type="none"/>
            <a:tailEnd len="med" w="med" type="triangle"/>
          </a:ln>
        </p:spPr>
      </p:cxnSp>
      <p:cxnSp>
        <p:nvCxnSpPr>
          <p:cNvPr id="121" name="Google Shape;121;p18"/>
          <p:cNvCxnSpPr/>
          <p:nvPr/>
        </p:nvCxnSpPr>
        <p:spPr>
          <a:xfrm>
            <a:off x="1688950" y="575275"/>
            <a:ext cx="1146900" cy="0"/>
          </a:xfrm>
          <a:prstGeom prst="straightConnector1">
            <a:avLst/>
          </a:prstGeom>
          <a:noFill/>
          <a:ln cap="flat" cmpd="sng" w="9525">
            <a:solidFill>
              <a:schemeClr val="dk1"/>
            </a:solidFill>
            <a:prstDash val="solid"/>
            <a:round/>
            <a:headEnd len="sm" w="sm" type="none"/>
            <a:tailEnd len="med" w="med" type="triangle"/>
          </a:ln>
        </p:spPr>
      </p:cxnSp>
      <p:cxnSp>
        <p:nvCxnSpPr>
          <p:cNvPr id="122" name="Google Shape;122;p18"/>
          <p:cNvCxnSpPr/>
          <p:nvPr/>
        </p:nvCxnSpPr>
        <p:spPr>
          <a:xfrm>
            <a:off x="1720925" y="1533750"/>
            <a:ext cx="1967400" cy="9000"/>
          </a:xfrm>
          <a:prstGeom prst="straightConnector1">
            <a:avLst/>
          </a:prstGeom>
          <a:noFill/>
          <a:ln cap="flat" cmpd="sng" w="19050">
            <a:solidFill>
              <a:schemeClr val="dk1"/>
            </a:solidFill>
            <a:prstDash val="solid"/>
            <a:round/>
            <a:headEnd len="sm" w="sm" type="none"/>
            <a:tailEnd len="med" w="med" type="triangle"/>
          </a:ln>
        </p:spPr>
      </p:cxnSp>
      <p:cxnSp>
        <p:nvCxnSpPr>
          <p:cNvPr id="123" name="Google Shape;123;p18"/>
          <p:cNvCxnSpPr/>
          <p:nvPr/>
        </p:nvCxnSpPr>
        <p:spPr>
          <a:xfrm>
            <a:off x="5183500" y="1541500"/>
            <a:ext cx="2246700" cy="7500"/>
          </a:xfrm>
          <a:prstGeom prst="straightConnector1">
            <a:avLst/>
          </a:prstGeom>
          <a:noFill/>
          <a:ln cap="flat" cmpd="sng" w="19050">
            <a:solidFill>
              <a:schemeClr val="dk1"/>
            </a:solidFill>
            <a:prstDash val="solid"/>
            <a:round/>
            <a:headEnd len="sm" w="sm" type="none"/>
            <a:tailEnd len="med" w="med" type="triangle"/>
          </a:ln>
        </p:spPr>
      </p:cxnSp>
      <p:cxnSp>
        <p:nvCxnSpPr>
          <p:cNvPr id="124" name="Google Shape;124;p18"/>
          <p:cNvCxnSpPr/>
          <p:nvPr/>
        </p:nvCxnSpPr>
        <p:spPr>
          <a:xfrm>
            <a:off x="8201688" y="2061100"/>
            <a:ext cx="9300" cy="1473000"/>
          </a:xfrm>
          <a:prstGeom prst="straightConnector1">
            <a:avLst/>
          </a:prstGeom>
          <a:noFill/>
          <a:ln cap="flat" cmpd="sng" w="19050">
            <a:solidFill>
              <a:schemeClr val="dk1"/>
            </a:solidFill>
            <a:prstDash val="solid"/>
            <a:round/>
            <a:headEnd len="sm" w="sm" type="none"/>
            <a:tailEnd len="med" w="med" type="triangle"/>
          </a:ln>
        </p:spPr>
      </p:cxnSp>
      <p:cxnSp>
        <p:nvCxnSpPr>
          <p:cNvPr id="125" name="Google Shape;125;p18"/>
          <p:cNvCxnSpPr/>
          <p:nvPr/>
        </p:nvCxnSpPr>
        <p:spPr>
          <a:xfrm rot="10800000">
            <a:off x="4367100" y="2017900"/>
            <a:ext cx="5100" cy="1271700"/>
          </a:xfrm>
          <a:prstGeom prst="straightConnector1">
            <a:avLst/>
          </a:prstGeom>
          <a:noFill/>
          <a:ln cap="flat" cmpd="sng" w="19050">
            <a:solidFill>
              <a:schemeClr val="dk1"/>
            </a:solidFill>
            <a:prstDash val="solid"/>
            <a:round/>
            <a:headEnd len="sm" w="sm" type="none"/>
            <a:tailEnd len="med" w="med" type="triangle"/>
          </a:ln>
        </p:spPr>
      </p:cxnSp>
      <p:cxnSp>
        <p:nvCxnSpPr>
          <p:cNvPr id="126" name="Google Shape;126;p18"/>
          <p:cNvCxnSpPr>
            <a:endCxn id="109" idx="2"/>
          </p:cNvCxnSpPr>
          <p:nvPr/>
        </p:nvCxnSpPr>
        <p:spPr>
          <a:xfrm flipH="1" rot="10800000">
            <a:off x="988450" y="1909350"/>
            <a:ext cx="300" cy="1261800"/>
          </a:xfrm>
          <a:prstGeom prst="straightConnector1">
            <a:avLst/>
          </a:prstGeom>
          <a:noFill/>
          <a:ln cap="flat" cmpd="sng" w="19050">
            <a:solidFill>
              <a:schemeClr val="dk1"/>
            </a:solidFill>
            <a:prstDash val="solid"/>
            <a:round/>
            <a:headEnd len="sm" w="sm" type="none"/>
            <a:tailEnd len="med" w="med" type="triangle"/>
          </a:ln>
        </p:spPr>
      </p:cxnSp>
      <p:cxnSp>
        <p:nvCxnSpPr>
          <p:cNvPr id="127" name="Google Shape;127;p18"/>
          <p:cNvCxnSpPr/>
          <p:nvPr/>
        </p:nvCxnSpPr>
        <p:spPr>
          <a:xfrm>
            <a:off x="4376625" y="3284400"/>
            <a:ext cx="1119300" cy="816300"/>
          </a:xfrm>
          <a:prstGeom prst="straightConnector1">
            <a:avLst/>
          </a:prstGeom>
          <a:noFill/>
          <a:ln cap="flat" cmpd="sng" w="19050">
            <a:solidFill>
              <a:schemeClr val="dk1"/>
            </a:solidFill>
            <a:prstDash val="solid"/>
            <a:round/>
            <a:headEnd len="med" w="med" type="none"/>
            <a:tailEnd len="med" w="med" type="none"/>
          </a:ln>
        </p:spPr>
      </p:cxnSp>
      <p:cxnSp>
        <p:nvCxnSpPr>
          <p:cNvPr id="128" name="Google Shape;128;p18"/>
          <p:cNvCxnSpPr/>
          <p:nvPr/>
        </p:nvCxnSpPr>
        <p:spPr>
          <a:xfrm rot="10800000">
            <a:off x="3977205" y="4511043"/>
            <a:ext cx="655200" cy="11400"/>
          </a:xfrm>
          <a:prstGeom prst="straightConnector1">
            <a:avLst/>
          </a:prstGeom>
          <a:noFill/>
          <a:ln cap="flat" cmpd="sng" w="19050">
            <a:solidFill>
              <a:schemeClr val="dk1"/>
            </a:solidFill>
            <a:prstDash val="solid"/>
            <a:round/>
            <a:headEnd len="sm" w="sm" type="none"/>
            <a:tailEnd len="med" w="med" type="triangle"/>
          </a:ln>
        </p:spPr>
      </p:cxnSp>
      <p:cxnSp>
        <p:nvCxnSpPr>
          <p:cNvPr id="129" name="Google Shape;129;p18"/>
          <p:cNvCxnSpPr/>
          <p:nvPr/>
        </p:nvCxnSpPr>
        <p:spPr>
          <a:xfrm rot="10800000">
            <a:off x="6935975" y="4163242"/>
            <a:ext cx="340500" cy="4500"/>
          </a:xfrm>
          <a:prstGeom prst="straightConnector1">
            <a:avLst/>
          </a:prstGeom>
          <a:noFill/>
          <a:ln cap="flat" cmpd="sng" w="19050">
            <a:solidFill>
              <a:schemeClr val="dk1"/>
            </a:solidFill>
            <a:prstDash val="solid"/>
            <a:round/>
            <a:headEnd len="med" w="med" type="none"/>
            <a:tailEnd len="med" w="med" type="triangle"/>
          </a:ln>
        </p:spPr>
      </p:cxnSp>
      <p:cxnSp>
        <p:nvCxnSpPr>
          <p:cNvPr id="130" name="Google Shape;130;p18"/>
          <p:cNvCxnSpPr/>
          <p:nvPr/>
        </p:nvCxnSpPr>
        <p:spPr>
          <a:xfrm flipH="1">
            <a:off x="4624585" y="4211809"/>
            <a:ext cx="884700" cy="312000"/>
          </a:xfrm>
          <a:prstGeom prst="straightConnector1">
            <a:avLst/>
          </a:prstGeom>
          <a:noFill/>
          <a:ln cap="flat" cmpd="sng" w="19050">
            <a:solidFill>
              <a:schemeClr val="dk1"/>
            </a:solidFill>
            <a:prstDash val="solid"/>
            <a:round/>
            <a:headEnd len="med" w="med" type="none"/>
            <a:tailEnd len="med" w="med" type="none"/>
          </a:ln>
        </p:spPr>
      </p:cxnSp>
      <p:sp>
        <p:nvSpPr>
          <p:cNvPr id="131" name="Google Shape;131;p18"/>
          <p:cNvSpPr txBox="1"/>
          <p:nvPr/>
        </p:nvSpPr>
        <p:spPr>
          <a:xfrm rot="2190571">
            <a:off x="4463410" y="3454902"/>
            <a:ext cx="1402288" cy="3262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Roboto"/>
                <a:ea typeface="Roboto"/>
                <a:cs typeface="Roboto"/>
                <a:sym typeface="Roboto"/>
              </a:rPr>
              <a:t>Restructure</a:t>
            </a:r>
            <a:endParaRPr>
              <a:solidFill>
                <a:schemeClr val="accent6"/>
              </a:solidFill>
              <a:latin typeface="Roboto"/>
              <a:ea typeface="Roboto"/>
              <a:cs typeface="Roboto"/>
              <a:sym typeface="Roboto"/>
            </a:endParaRPr>
          </a:p>
        </p:txBody>
      </p:sp>
      <p:sp>
        <p:nvSpPr>
          <p:cNvPr id="132" name="Google Shape;132;p18"/>
          <p:cNvSpPr txBox="1"/>
          <p:nvPr/>
        </p:nvSpPr>
        <p:spPr>
          <a:xfrm>
            <a:off x="5708925" y="2570950"/>
            <a:ext cx="1611300" cy="4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C7BD"/>
                </a:solidFill>
                <a:latin typeface="Roboto"/>
                <a:ea typeface="Roboto"/>
                <a:cs typeface="Roboto"/>
                <a:sym typeface="Roboto"/>
              </a:rPr>
              <a:t>Iterative Process</a:t>
            </a:r>
            <a:endParaRPr>
              <a:solidFill>
                <a:srgbClr val="27C7BD"/>
              </a:solidFill>
              <a:latin typeface="Roboto"/>
              <a:ea typeface="Roboto"/>
              <a:cs typeface="Roboto"/>
              <a:sym typeface="Roboto"/>
            </a:endParaRPr>
          </a:p>
        </p:txBody>
      </p:sp>
      <p:cxnSp>
        <p:nvCxnSpPr>
          <p:cNvPr id="133" name="Google Shape;133;p18"/>
          <p:cNvCxnSpPr/>
          <p:nvPr/>
        </p:nvCxnSpPr>
        <p:spPr>
          <a:xfrm rot="10800000">
            <a:off x="1846450" y="4141050"/>
            <a:ext cx="263700" cy="1584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9"/>
          <p:cNvSpPr/>
          <p:nvPr/>
        </p:nvSpPr>
        <p:spPr>
          <a:xfrm>
            <a:off x="3669766" y="244334"/>
            <a:ext cx="5261400" cy="4654800"/>
          </a:xfrm>
          <a:prstGeom prst="rect">
            <a:avLst/>
          </a:prstGeom>
          <a:solidFill>
            <a:schemeClr val="dk1"/>
          </a:solidFill>
          <a:ln>
            <a:noFill/>
          </a:ln>
          <a:effectLst>
            <a:outerShdw blurRad="57150" rotWithShape="0" algn="bl" dir="336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Goes Into A Successful Model?</a:t>
            </a:r>
            <a:endParaRPr/>
          </a:p>
        </p:txBody>
      </p:sp>
      <p:pic>
        <p:nvPicPr>
          <p:cNvPr id="140" name="Google Shape;140;p19"/>
          <p:cNvPicPr preferRelativeResize="0"/>
          <p:nvPr/>
        </p:nvPicPr>
        <p:blipFill rotWithShape="1">
          <a:blip r:embed="rId3">
            <a:alphaModFix/>
          </a:blip>
          <a:srcRect b="0" l="0" r="0" t="0"/>
          <a:stretch/>
        </p:blipFill>
        <p:spPr>
          <a:xfrm>
            <a:off x="3475975" y="576125"/>
            <a:ext cx="5649000" cy="376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146" name="Google Shape;146;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 is the first step in your data analysis process. </a:t>
            </a:r>
            <a:endParaRPr/>
          </a:p>
          <a:p>
            <a:pPr indent="0" lvl="0" marL="0" rtl="0" algn="l">
              <a:spcBef>
                <a:spcPts val="1600"/>
              </a:spcBef>
              <a:spcAft>
                <a:spcPts val="0"/>
              </a:spcAft>
              <a:buNone/>
            </a:pPr>
            <a:r>
              <a:rPr lang="en"/>
              <a:t>Here, you make sense of the data you have at your disposal and figure out which features of the data may be the best suited for the machine learning task at hand.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Data Analysis - Topics Covered</a:t>
            </a:r>
            <a:endParaRPr/>
          </a:p>
        </p:txBody>
      </p:sp>
      <p:pic>
        <p:nvPicPr>
          <p:cNvPr id="152" name="Google Shape;152;p21"/>
          <p:cNvPicPr preferRelativeResize="0"/>
          <p:nvPr/>
        </p:nvPicPr>
        <p:blipFill rotWithShape="1">
          <a:blip r:embed="rId3">
            <a:alphaModFix/>
          </a:blip>
          <a:srcRect b="0" l="0" r="0" t="0"/>
          <a:stretch/>
        </p:blipFill>
        <p:spPr>
          <a:xfrm>
            <a:off x="736651" y="1337647"/>
            <a:ext cx="2903400" cy="1234100"/>
          </a:xfrm>
          <a:prstGeom prst="rect">
            <a:avLst/>
          </a:prstGeom>
          <a:noFill/>
          <a:ln>
            <a:noFill/>
          </a:ln>
        </p:spPr>
      </p:pic>
      <p:sp>
        <p:nvSpPr>
          <p:cNvPr id="153" name="Google Shape;153;p21"/>
          <p:cNvSpPr txBox="1"/>
          <p:nvPr/>
        </p:nvSpPr>
        <p:spPr>
          <a:xfrm>
            <a:off x="149250" y="729200"/>
            <a:ext cx="4078200" cy="69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Display example observations from the dataset using excel or pandas just to name a few.</a:t>
            </a:r>
            <a:endParaRPr b="0" i="0" sz="1400" u="none" cap="none" strike="noStrike">
              <a:solidFill>
                <a:schemeClr val="dk1"/>
              </a:solidFill>
              <a:latin typeface="Arial"/>
              <a:ea typeface="Arial"/>
              <a:cs typeface="Arial"/>
              <a:sym typeface="Arial"/>
            </a:endParaRPr>
          </a:p>
        </p:txBody>
      </p:sp>
      <p:pic>
        <p:nvPicPr>
          <p:cNvPr id="154" name="Google Shape;154;p21"/>
          <p:cNvPicPr preferRelativeResize="0"/>
          <p:nvPr/>
        </p:nvPicPr>
        <p:blipFill rotWithShape="1">
          <a:blip r:embed="rId4">
            <a:alphaModFix/>
          </a:blip>
          <a:srcRect b="0" l="0" r="0" t="0"/>
          <a:stretch/>
        </p:blipFill>
        <p:spPr>
          <a:xfrm>
            <a:off x="5818950" y="1228250"/>
            <a:ext cx="1645800" cy="1101925"/>
          </a:xfrm>
          <a:prstGeom prst="rect">
            <a:avLst/>
          </a:prstGeom>
          <a:noFill/>
          <a:ln>
            <a:noFill/>
          </a:ln>
        </p:spPr>
      </p:pic>
      <p:sp>
        <p:nvSpPr>
          <p:cNvPr id="155" name="Google Shape;155;p21"/>
          <p:cNvSpPr txBox="1"/>
          <p:nvPr/>
        </p:nvSpPr>
        <p:spPr>
          <a:xfrm>
            <a:off x="4755000" y="859250"/>
            <a:ext cx="3773700" cy="3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Plot categorical distributions using bar plots</a:t>
            </a:r>
            <a:endParaRPr b="0" i="0" sz="1400" u="none" cap="none" strike="noStrike">
              <a:solidFill>
                <a:schemeClr val="dk1"/>
              </a:solidFill>
              <a:latin typeface="Arial"/>
              <a:ea typeface="Arial"/>
              <a:cs typeface="Arial"/>
              <a:sym typeface="Arial"/>
            </a:endParaRPr>
          </a:p>
        </p:txBody>
      </p:sp>
      <p:pic>
        <p:nvPicPr>
          <p:cNvPr id="156" name="Google Shape;156;p21"/>
          <p:cNvPicPr preferRelativeResize="0"/>
          <p:nvPr/>
        </p:nvPicPr>
        <p:blipFill rotWithShape="1">
          <a:blip r:embed="rId5">
            <a:alphaModFix/>
          </a:blip>
          <a:srcRect b="0" l="0" r="0" t="0"/>
          <a:stretch/>
        </p:blipFill>
        <p:spPr>
          <a:xfrm>
            <a:off x="1213825" y="3040890"/>
            <a:ext cx="1949049" cy="1974251"/>
          </a:xfrm>
          <a:prstGeom prst="rect">
            <a:avLst/>
          </a:prstGeom>
          <a:noFill/>
          <a:ln>
            <a:noFill/>
          </a:ln>
        </p:spPr>
      </p:pic>
      <p:sp>
        <p:nvSpPr>
          <p:cNvPr id="157" name="Google Shape;157;p21"/>
          <p:cNvSpPr txBox="1"/>
          <p:nvPr/>
        </p:nvSpPr>
        <p:spPr>
          <a:xfrm>
            <a:off x="848250" y="2671900"/>
            <a:ext cx="2680200" cy="3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Plot Numerical Distributions</a:t>
            </a:r>
            <a:endParaRPr b="0" i="0" sz="1400" u="none" cap="none" strike="noStrike">
              <a:solidFill>
                <a:schemeClr val="dk1"/>
              </a:solidFill>
              <a:latin typeface="Arial"/>
              <a:ea typeface="Arial"/>
              <a:cs typeface="Arial"/>
              <a:sym typeface="Arial"/>
            </a:endParaRPr>
          </a:p>
        </p:txBody>
      </p:sp>
      <p:sp>
        <p:nvSpPr>
          <p:cNvPr id="158" name="Google Shape;158;p21"/>
          <p:cNvSpPr txBox="1"/>
          <p:nvPr/>
        </p:nvSpPr>
        <p:spPr>
          <a:xfrm>
            <a:off x="5537050" y="2571750"/>
            <a:ext cx="1645800" cy="3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Study Correlations</a:t>
            </a:r>
            <a:endParaRPr b="0" i="0" sz="1400" u="none" cap="none" strike="noStrike">
              <a:solidFill>
                <a:schemeClr val="dk1"/>
              </a:solidFill>
              <a:latin typeface="Arial"/>
              <a:ea typeface="Arial"/>
              <a:cs typeface="Arial"/>
              <a:sym typeface="Arial"/>
            </a:endParaRPr>
          </a:p>
        </p:txBody>
      </p:sp>
      <p:pic>
        <p:nvPicPr>
          <p:cNvPr id="159" name="Google Shape;159;p21"/>
          <p:cNvPicPr preferRelativeResize="0"/>
          <p:nvPr/>
        </p:nvPicPr>
        <p:blipFill rotWithShape="1">
          <a:blip r:embed="rId6">
            <a:alphaModFix/>
          </a:blip>
          <a:srcRect b="0" l="0" r="0" t="0"/>
          <a:stretch/>
        </p:blipFill>
        <p:spPr>
          <a:xfrm>
            <a:off x="5537050" y="3079050"/>
            <a:ext cx="1897950" cy="189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